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2" r:id="rId4"/>
    <p:sldId id="276" r:id="rId5"/>
    <p:sldId id="277" r:id="rId6"/>
    <p:sldId id="281" r:id="rId7"/>
    <p:sldId id="278" r:id="rId8"/>
    <p:sldId id="279" r:id="rId9"/>
    <p:sldId id="274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BC0F3-43E2-4010-9667-CB0AF00ED565}" v="36" dt="2022-11-29T12:26:29.01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AVERAGE_OF_ELECTRICITY_Production_2000S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'avg electricity produ% frm 2000'!$B$1</c:f>
              <c:strCache>
                <c:ptCount val="1"/>
                <c:pt idx="0">
                  <c:v>AVERAGE_OF_ELECTRICITY_IN_POST_2000S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'avg electricity produ% frm 2000'!$A$2:$A$50</c:f>
              <c:strCache>
                <c:ptCount val="49"/>
                <c:pt idx="0">
                  <c:v>Afghanistan</c:v>
                </c:pt>
                <c:pt idx="1">
                  <c:v>Africa Eastern and Southern</c:v>
                </c:pt>
                <c:pt idx="2">
                  <c:v>Africa Western and Central</c:v>
                </c:pt>
                <c:pt idx="3">
                  <c:v>Albania</c:v>
                </c:pt>
                <c:pt idx="4">
                  <c:v>Algeria</c:v>
                </c:pt>
                <c:pt idx="5">
                  <c:v>American Samoa</c:v>
                </c:pt>
                <c:pt idx="6">
                  <c:v>Andorra</c:v>
                </c:pt>
                <c:pt idx="7">
                  <c:v>Angola</c:v>
                </c:pt>
                <c:pt idx="8">
                  <c:v>Antigua and Barbuda</c:v>
                </c:pt>
                <c:pt idx="9">
                  <c:v>Arab World</c:v>
                </c:pt>
                <c:pt idx="10">
                  <c:v>Argentina</c:v>
                </c:pt>
                <c:pt idx="11">
                  <c:v>Armenia</c:v>
                </c:pt>
                <c:pt idx="12">
                  <c:v>Aruba</c:v>
                </c:pt>
                <c:pt idx="13">
                  <c:v>Australia</c:v>
                </c:pt>
                <c:pt idx="14">
                  <c:v>Austria</c:v>
                </c:pt>
                <c:pt idx="15">
                  <c:v>Azerbaijan</c:v>
                </c:pt>
                <c:pt idx="16">
                  <c:v>Bahamas, The</c:v>
                </c:pt>
                <c:pt idx="17">
                  <c:v>Bahrain</c:v>
                </c:pt>
                <c:pt idx="18">
                  <c:v>Bangladesh</c:v>
                </c:pt>
                <c:pt idx="19">
                  <c:v>Barbados</c:v>
                </c:pt>
                <c:pt idx="20">
                  <c:v>Belarus</c:v>
                </c:pt>
                <c:pt idx="21">
                  <c:v>Belgium</c:v>
                </c:pt>
                <c:pt idx="22">
                  <c:v>Belize</c:v>
                </c:pt>
                <c:pt idx="23">
                  <c:v>Benin</c:v>
                </c:pt>
                <c:pt idx="24">
                  <c:v>Bermuda</c:v>
                </c:pt>
                <c:pt idx="25">
                  <c:v>Bhutan</c:v>
                </c:pt>
                <c:pt idx="26">
                  <c:v>Bolivia</c:v>
                </c:pt>
                <c:pt idx="27">
                  <c:v>Bosnia and Herzegovina</c:v>
                </c:pt>
                <c:pt idx="28">
                  <c:v>Botswana</c:v>
                </c:pt>
                <c:pt idx="29">
                  <c:v>Brazil</c:v>
                </c:pt>
                <c:pt idx="30">
                  <c:v>British Virgin Islands</c:v>
                </c:pt>
                <c:pt idx="31">
                  <c:v>Brunei Darussalam</c:v>
                </c:pt>
                <c:pt idx="32">
                  <c:v>Bulgaria</c:v>
                </c:pt>
                <c:pt idx="33">
                  <c:v>Burkina Faso</c:v>
                </c:pt>
                <c:pt idx="34">
                  <c:v>Burundi</c:v>
                </c:pt>
                <c:pt idx="35">
                  <c:v>Cabo Verde</c:v>
                </c:pt>
                <c:pt idx="36">
                  <c:v>Cambodia</c:v>
                </c:pt>
                <c:pt idx="37">
                  <c:v>Cameroon</c:v>
                </c:pt>
                <c:pt idx="38">
                  <c:v>Canada</c:v>
                </c:pt>
                <c:pt idx="39">
                  <c:v>Caribbean small states</c:v>
                </c:pt>
                <c:pt idx="40">
                  <c:v>Cayman Islands</c:v>
                </c:pt>
                <c:pt idx="41">
                  <c:v>Central African Republic</c:v>
                </c:pt>
                <c:pt idx="42">
                  <c:v>Central Europe and the Baltics</c:v>
                </c:pt>
                <c:pt idx="43">
                  <c:v>Chad</c:v>
                </c:pt>
                <c:pt idx="44">
                  <c:v>Channel Islands</c:v>
                </c:pt>
                <c:pt idx="45">
                  <c:v>Chile</c:v>
                </c:pt>
                <c:pt idx="46">
                  <c:v>China</c:v>
                </c:pt>
                <c:pt idx="47">
                  <c:v>Colombia</c:v>
                </c:pt>
                <c:pt idx="48">
                  <c:v>Comoros</c:v>
                </c:pt>
              </c:strCache>
            </c:strRef>
          </c:cat>
          <c:val>
            <c:numRef>
              <c:f>'avg electricity produ% frm 2000'!$B$2:$B$50</c:f>
              <c:numCache>
                <c:formatCode>General</c:formatCode>
                <c:ptCount val="49"/>
                <c:pt idx="0">
                  <c:v>55.07</c:v>
                </c:pt>
                <c:pt idx="1">
                  <c:v>30.66</c:v>
                </c:pt>
                <c:pt idx="2">
                  <c:v>43.91</c:v>
                </c:pt>
                <c:pt idx="3">
                  <c:v>99.98</c:v>
                </c:pt>
                <c:pt idx="4">
                  <c:v>99.11</c:v>
                </c:pt>
                <c:pt idx="5">
                  <c:v>0</c:v>
                </c:pt>
                <c:pt idx="6">
                  <c:v>100</c:v>
                </c:pt>
                <c:pt idx="7">
                  <c:v>35.68</c:v>
                </c:pt>
                <c:pt idx="8">
                  <c:v>98.88</c:v>
                </c:pt>
                <c:pt idx="9">
                  <c:v>86.21</c:v>
                </c:pt>
                <c:pt idx="10">
                  <c:v>98.36</c:v>
                </c:pt>
                <c:pt idx="11">
                  <c:v>99.53</c:v>
                </c:pt>
                <c:pt idx="12">
                  <c:v>99.67</c:v>
                </c:pt>
                <c:pt idx="13">
                  <c:v>100</c:v>
                </c:pt>
                <c:pt idx="14">
                  <c:v>100</c:v>
                </c:pt>
                <c:pt idx="15">
                  <c:v>99.71</c:v>
                </c:pt>
                <c:pt idx="16">
                  <c:v>100</c:v>
                </c:pt>
                <c:pt idx="17">
                  <c:v>100</c:v>
                </c:pt>
                <c:pt idx="18">
                  <c:v>61.58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88.71</c:v>
                </c:pt>
                <c:pt idx="23">
                  <c:v>31.83</c:v>
                </c:pt>
                <c:pt idx="24">
                  <c:v>100</c:v>
                </c:pt>
                <c:pt idx="25">
                  <c:v>76.28</c:v>
                </c:pt>
                <c:pt idx="26">
                  <c:v>84.22</c:v>
                </c:pt>
                <c:pt idx="27">
                  <c:v>99.79</c:v>
                </c:pt>
                <c:pt idx="28">
                  <c:v>50.52</c:v>
                </c:pt>
                <c:pt idx="29">
                  <c:v>98.6</c:v>
                </c:pt>
                <c:pt idx="30">
                  <c:v>98.76</c:v>
                </c:pt>
                <c:pt idx="31">
                  <c:v>100</c:v>
                </c:pt>
                <c:pt idx="32">
                  <c:v>99.98</c:v>
                </c:pt>
                <c:pt idx="33">
                  <c:v>14.06</c:v>
                </c:pt>
                <c:pt idx="34">
                  <c:v>6.34</c:v>
                </c:pt>
                <c:pt idx="35">
                  <c:v>77.77</c:v>
                </c:pt>
                <c:pt idx="36">
                  <c:v>47.99</c:v>
                </c:pt>
                <c:pt idx="37">
                  <c:v>53.67</c:v>
                </c:pt>
                <c:pt idx="38">
                  <c:v>100</c:v>
                </c:pt>
                <c:pt idx="39">
                  <c:v>93.55</c:v>
                </c:pt>
                <c:pt idx="40">
                  <c:v>100</c:v>
                </c:pt>
                <c:pt idx="41">
                  <c:v>10.28</c:v>
                </c:pt>
                <c:pt idx="42">
                  <c:v>99.99</c:v>
                </c:pt>
                <c:pt idx="43">
                  <c:v>7</c:v>
                </c:pt>
                <c:pt idx="44">
                  <c:v>100</c:v>
                </c:pt>
                <c:pt idx="45">
                  <c:v>99.1</c:v>
                </c:pt>
                <c:pt idx="46">
                  <c:v>99.18</c:v>
                </c:pt>
                <c:pt idx="47">
                  <c:v>97.24</c:v>
                </c:pt>
                <c:pt idx="48">
                  <c:v>64.78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5-47AF-94A9-BCAB2F1F38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5706528"/>
        <c:axId val="710882416"/>
      </c:barChart>
      <c:catAx>
        <c:axId val="69570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882416"/>
        <c:crosses val="autoZero"/>
        <c:auto val="1"/>
        <c:lblAlgn val="ctr"/>
        <c:lblOffset val="100"/>
        <c:noMultiLvlLbl val="0"/>
      </c:catAx>
      <c:valAx>
        <c:axId val="71088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70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[Dashboard.xlsx]avg electricity production!PivotTable3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dirty="0"/>
              <a:t>Average electricity Access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dk1">
                  <a:tint val="88500"/>
                </a:schemeClr>
              </a:gs>
              <a:gs pos="100000">
                <a:schemeClr val="dk1">
                  <a:tint val="88500"/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dk1">
                    <a:tint val="88500"/>
                  </a:schemeClr>
                </a:gs>
                <a:gs pos="100000">
                  <a:schemeClr val="dk1">
                    <a:tint val="885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dk1">
                  <a:tint val="88500"/>
                </a:schemeClr>
              </a:gs>
              <a:gs pos="100000">
                <a:schemeClr val="dk1">
                  <a:tint val="88500"/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dk1">
                  <a:tint val="88500"/>
                </a:schemeClr>
              </a:gs>
              <a:gs pos="100000">
                <a:schemeClr val="dk1">
                  <a:tint val="88500"/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dk1">
                  <a:tint val="88500"/>
                </a:schemeClr>
              </a:gs>
              <a:gs pos="100000">
                <a:schemeClr val="dk1">
                  <a:tint val="88500"/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0">
                <a:schemeClr val="dk1">
                  <a:tint val="88500"/>
                </a:schemeClr>
              </a:gs>
              <a:gs pos="100000">
                <a:schemeClr val="dk1">
                  <a:tint val="88500"/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'avg electricity production'!$B$3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dk1">
                    <a:tint val="88500"/>
                  </a:schemeClr>
                </a:gs>
                <a:gs pos="100000">
                  <a:schemeClr val="dk1">
                    <a:tint val="885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'avg electricity production'!$A$4:$A$35</c:f>
              <c:strCache>
                <c:ptCount val="32"/>
                <c:pt idx="0">
                  <c:v>Average of _1990</c:v>
                </c:pt>
                <c:pt idx="1">
                  <c:v>Average of _1991</c:v>
                </c:pt>
                <c:pt idx="2">
                  <c:v>Average of _1992</c:v>
                </c:pt>
                <c:pt idx="3">
                  <c:v>Average of _1993</c:v>
                </c:pt>
                <c:pt idx="4">
                  <c:v>Average of _1994</c:v>
                </c:pt>
                <c:pt idx="5">
                  <c:v>Average of _1995</c:v>
                </c:pt>
                <c:pt idx="6">
                  <c:v>Average of _1996</c:v>
                </c:pt>
                <c:pt idx="7">
                  <c:v>Average of _1997</c:v>
                </c:pt>
                <c:pt idx="8">
                  <c:v>Average of _1998</c:v>
                </c:pt>
                <c:pt idx="9">
                  <c:v>Average of _1999</c:v>
                </c:pt>
                <c:pt idx="10">
                  <c:v>Average of _2000</c:v>
                </c:pt>
                <c:pt idx="11">
                  <c:v>Average of _2001</c:v>
                </c:pt>
                <c:pt idx="12">
                  <c:v>Average of _2002</c:v>
                </c:pt>
                <c:pt idx="13">
                  <c:v>Average of _2003</c:v>
                </c:pt>
                <c:pt idx="14">
                  <c:v>Average of _2004</c:v>
                </c:pt>
                <c:pt idx="15">
                  <c:v>Average of _2005</c:v>
                </c:pt>
                <c:pt idx="16">
                  <c:v>Average of _2006</c:v>
                </c:pt>
                <c:pt idx="17">
                  <c:v>Average of _2007</c:v>
                </c:pt>
                <c:pt idx="18">
                  <c:v>Average of _2008</c:v>
                </c:pt>
                <c:pt idx="19">
                  <c:v>Average of _2009</c:v>
                </c:pt>
                <c:pt idx="20">
                  <c:v>Average of _2010</c:v>
                </c:pt>
                <c:pt idx="21">
                  <c:v>Average of _2011</c:v>
                </c:pt>
                <c:pt idx="22">
                  <c:v>Average of _2012</c:v>
                </c:pt>
                <c:pt idx="23">
                  <c:v>Average of _2013</c:v>
                </c:pt>
                <c:pt idx="24">
                  <c:v>Average of _2014</c:v>
                </c:pt>
                <c:pt idx="25">
                  <c:v>Average of _2015</c:v>
                </c:pt>
                <c:pt idx="26">
                  <c:v>Average of _2016</c:v>
                </c:pt>
                <c:pt idx="27">
                  <c:v>Average of _2017</c:v>
                </c:pt>
                <c:pt idx="28">
                  <c:v>Average of _2018</c:v>
                </c:pt>
                <c:pt idx="29">
                  <c:v>Average of _2019</c:v>
                </c:pt>
                <c:pt idx="30">
                  <c:v>Average of _2020</c:v>
                </c:pt>
                <c:pt idx="31">
                  <c:v>Average of AVERAGE_OF_ELECTRICITY</c:v>
                </c:pt>
              </c:strCache>
            </c:strRef>
          </c:cat>
          <c:val>
            <c:numRef>
              <c:f>'avg electricity production'!$B$4:$B$35</c:f>
              <c:numCache>
                <c:formatCode>0</c:formatCode>
                <c:ptCount val="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1.61359095573425</c:v>
                </c:pt>
                <c:pt idx="11">
                  <c:v>4.0745739936828604</c:v>
                </c:pt>
                <c:pt idx="12">
                  <c:v>9.4091577529907209</c:v>
                </c:pt>
                <c:pt idx="13">
                  <c:v>14.7385063171387</c:v>
                </c:pt>
                <c:pt idx="14">
                  <c:v>20.064968109130898</c:v>
                </c:pt>
                <c:pt idx="15">
                  <c:v>25.390893936157202</c:v>
                </c:pt>
                <c:pt idx="16">
                  <c:v>30.718690872192401</c:v>
                </c:pt>
                <c:pt idx="17">
                  <c:v>36.051010131835902</c:v>
                </c:pt>
                <c:pt idx="18">
                  <c:v>42.400001525878899</c:v>
                </c:pt>
                <c:pt idx="19">
                  <c:v>46.7400512695313</c:v>
                </c:pt>
                <c:pt idx="20">
                  <c:v>42.700000762939503</c:v>
                </c:pt>
                <c:pt idx="21">
                  <c:v>43.222019195556598</c:v>
                </c:pt>
                <c:pt idx="22">
                  <c:v>69.099998474121094</c:v>
                </c:pt>
                <c:pt idx="23">
                  <c:v>68.2906494140625</c:v>
                </c:pt>
                <c:pt idx="24">
                  <c:v>89.5</c:v>
                </c:pt>
                <c:pt idx="25">
                  <c:v>71.5</c:v>
                </c:pt>
                <c:pt idx="26">
                  <c:v>97.699996948242202</c:v>
                </c:pt>
                <c:pt idx="27">
                  <c:v>97.699996948242202</c:v>
                </c:pt>
                <c:pt idx="28">
                  <c:v>96.616134643554702</c:v>
                </c:pt>
                <c:pt idx="29">
                  <c:v>97.699996948242202</c:v>
                </c:pt>
                <c:pt idx="30">
                  <c:v>97.699996948242202</c:v>
                </c:pt>
                <c:pt idx="31">
                  <c:v>35.58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F-420E-8FA0-30A05AAE39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69783664"/>
        <c:axId val="1270012576"/>
      </c:barChart>
      <c:catAx>
        <c:axId val="116978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012576"/>
        <c:crosses val="autoZero"/>
        <c:auto val="1"/>
        <c:lblAlgn val="ctr"/>
        <c:lblOffset val="100"/>
        <c:noMultiLvlLbl val="0"/>
      </c:catAx>
      <c:valAx>
        <c:axId val="1270012576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116978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[Dashboard.xlsx]Region wise energy production!PivotTable28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'Region wise energy production'!$H$3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'Region wise energy production'!$G$4:$G$11</c:f>
              <c:strCache>
                <c:ptCount val="7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North America</c:v>
                </c:pt>
                <c:pt idx="5">
                  <c:v>South Asia</c:v>
                </c:pt>
                <c:pt idx="6">
                  <c:v>Sub-Saharan Africa</c:v>
                </c:pt>
              </c:strCache>
            </c:strRef>
          </c:cat>
          <c:val>
            <c:numRef>
              <c:f>'Region wise energy production'!$H$4:$H$11</c:f>
              <c:numCache>
                <c:formatCode>General</c:formatCode>
                <c:ptCount val="7"/>
                <c:pt idx="0">
                  <c:v>1558.87</c:v>
                </c:pt>
                <c:pt idx="1">
                  <c:v>17414.25</c:v>
                </c:pt>
                <c:pt idx="2">
                  <c:v>367.9</c:v>
                </c:pt>
                <c:pt idx="3">
                  <c:v>4.22</c:v>
                </c:pt>
                <c:pt idx="4">
                  <c:v>895.98</c:v>
                </c:pt>
                <c:pt idx="5">
                  <c:v>117.57</c:v>
                </c:pt>
                <c:pt idx="6">
                  <c:v>133.84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2-4C25-B3EA-46DF5A7AD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1309504"/>
        <c:axId val="1499989056"/>
      </c:barChart>
      <c:catAx>
        <c:axId val="13613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989056"/>
        <c:crosses val="autoZero"/>
        <c:auto val="1"/>
        <c:lblAlgn val="ctr"/>
        <c:lblOffset val="100"/>
        <c:noMultiLvlLbl val="0"/>
      </c:catAx>
      <c:valAx>
        <c:axId val="149998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3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Eectricity Production source%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555555555555552E-2"/>
          <c:y val="0.16708333333333336"/>
          <c:w val="0.93888888888888888"/>
          <c:h val="0.52215113735783025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A2-41EB-AC32-726EE51040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A2-41EB-AC32-726EE51040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A2-41EB-AC32-726EE510401B}"/>
              </c:ext>
            </c:extLst>
          </c:dPt>
          <c:dLbls>
            <c:numFmt formatCode="#,##0_);\(#,##0\)" sourceLinked="0"/>
            <c:spPr>
              <a:solidFill>
                <a:srgbClr val="FFFF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'energy % production sources'!$A$8:$A$10</c:f>
              <c:strCache>
                <c:ptCount val="3"/>
                <c:pt idx="0">
                  <c:v>Electricity production from nuclear sources (% of total)</c:v>
                </c:pt>
                <c:pt idx="1">
                  <c:v>Electricity production from oil sources (% of total)</c:v>
                </c:pt>
                <c:pt idx="2">
                  <c:v>Electricity production from renewable sources, excluding hydroelectric (kWh)</c:v>
                </c:pt>
              </c:strCache>
            </c:strRef>
          </c:cat>
          <c:val>
            <c:numRef>
              <c:f>'energy % production sources'!$B$8:$B$10</c:f>
              <c:numCache>
                <c:formatCode>General</c:formatCode>
                <c:ptCount val="3"/>
                <c:pt idx="0">
                  <c:v>2.49614489822032</c:v>
                </c:pt>
                <c:pt idx="1">
                  <c:v>11.687450379723257</c:v>
                </c:pt>
                <c:pt idx="2">
                  <c:v>85.816404722056433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A2-41EB-AC32-726EE510401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096819785643015"/>
          <c:w val="1"/>
          <c:h val="0.1890318021435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'Energy sources'!$B$1</c:f>
              <c:strCache>
                <c:ptCount val="1"/>
                <c:pt idx="0">
                  <c:v>Oil source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strRef>
              <c:f>'Energy sources'!$A$2:$A$52</c:f>
              <c:strCache>
                <c:ptCount val="51"/>
                <c:pt idx="0">
                  <c:v>_1960</c:v>
                </c:pt>
                <c:pt idx="1">
                  <c:v>_1961</c:v>
                </c:pt>
                <c:pt idx="2">
                  <c:v>_1962</c:v>
                </c:pt>
                <c:pt idx="3">
                  <c:v>_1963</c:v>
                </c:pt>
                <c:pt idx="4">
                  <c:v>_1964</c:v>
                </c:pt>
                <c:pt idx="5">
                  <c:v>_1965</c:v>
                </c:pt>
                <c:pt idx="6">
                  <c:v>_1966</c:v>
                </c:pt>
                <c:pt idx="7">
                  <c:v>_1967</c:v>
                </c:pt>
                <c:pt idx="8">
                  <c:v>_1968</c:v>
                </c:pt>
                <c:pt idx="9">
                  <c:v>_1969</c:v>
                </c:pt>
                <c:pt idx="10">
                  <c:v>_1970</c:v>
                </c:pt>
                <c:pt idx="11">
                  <c:v>_1971</c:v>
                </c:pt>
                <c:pt idx="12">
                  <c:v>_1972</c:v>
                </c:pt>
                <c:pt idx="13">
                  <c:v>_1973</c:v>
                </c:pt>
                <c:pt idx="14">
                  <c:v>_1974</c:v>
                </c:pt>
                <c:pt idx="15">
                  <c:v>_1975</c:v>
                </c:pt>
                <c:pt idx="16">
                  <c:v>_1976</c:v>
                </c:pt>
                <c:pt idx="17">
                  <c:v>_1977</c:v>
                </c:pt>
                <c:pt idx="18">
                  <c:v>_1978</c:v>
                </c:pt>
                <c:pt idx="19">
                  <c:v>_1979</c:v>
                </c:pt>
                <c:pt idx="20">
                  <c:v>_1980</c:v>
                </c:pt>
                <c:pt idx="21">
                  <c:v>_1981</c:v>
                </c:pt>
                <c:pt idx="22">
                  <c:v>_1982</c:v>
                </c:pt>
                <c:pt idx="23">
                  <c:v>_1983</c:v>
                </c:pt>
                <c:pt idx="24">
                  <c:v>_1984</c:v>
                </c:pt>
                <c:pt idx="25">
                  <c:v>_1985</c:v>
                </c:pt>
                <c:pt idx="26">
                  <c:v>_1986</c:v>
                </c:pt>
                <c:pt idx="27">
                  <c:v>_1987</c:v>
                </c:pt>
                <c:pt idx="28">
                  <c:v>_1988</c:v>
                </c:pt>
                <c:pt idx="29">
                  <c:v>_1989</c:v>
                </c:pt>
                <c:pt idx="30">
                  <c:v>_1990</c:v>
                </c:pt>
                <c:pt idx="31">
                  <c:v>_1991</c:v>
                </c:pt>
                <c:pt idx="32">
                  <c:v>_1992</c:v>
                </c:pt>
                <c:pt idx="33">
                  <c:v>_1993</c:v>
                </c:pt>
                <c:pt idx="34">
                  <c:v>_1995</c:v>
                </c:pt>
                <c:pt idx="35">
                  <c:v>_1995</c:v>
                </c:pt>
                <c:pt idx="36">
                  <c:v>_1997</c:v>
                </c:pt>
                <c:pt idx="37">
                  <c:v>_1997</c:v>
                </c:pt>
                <c:pt idx="38">
                  <c:v>_1998</c:v>
                </c:pt>
                <c:pt idx="39">
                  <c:v>_1999</c:v>
                </c:pt>
                <c:pt idx="40">
                  <c:v>_2000</c:v>
                </c:pt>
                <c:pt idx="41">
                  <c:v>_2001</c:v>
                </c:pt>
                <c:pt idx="42">
                  <c:v>_2002</c:v>
                </c:pt>
                <c:pt idx="43">
                  <c:v>_2003</c:v>
                </c:pt>
                <c:pt idx="44">
                  <c:v>_2004</c:v>
                </c:pt>
                <c:pt idx="45">
                  <c:v>_2005</c:v>
                </c:pt>
                <c:pt idx="46">
                  <c:v>_2006</c:v>
                </c:pt>
                <c:pt idx="47">
                  <c:v>_2007</c:v>
                </c:pt>
                <c:pt idx="48">
                  <c:v>_2008</c:v>
                </c:pt>
                <c:pt idx="49">
                  <c:v>_2009</c:v>
                </c:pt>
                <c:pt idx="50">
                  <c:v>_2010</c:v>
                </c:pt>
              </c:strCache>
            </c:strRef>
          </c:cat>
          <c:val>
            <c:numRef>
              <c:f>'Energy sources'!$B$2:$B$52</c:f>
              <c:numCache>
                <c:formatCode>General</c:formatCode>
                <c:ptCount val="51"/>
                <c:pt idx="0">
                  <c:v>230.57717448472999</c:v>
                </c:pt>
                <c:pt idx="1">
                  <c:v>266.925879836082</c:v>
                </c:pt>
                <c:pt idx="2">
                  <c:v>307.90727838873897</c:v>
                </c:pt>
                <c:pt idx="3">
                  <c:v>345.477494299412</c:v>
                </c:pt>
                <c:pt idx="4">
                  <c:v>419.68775159120599</c:v>
                </c:pt>
                <c:pt idx="5">
                  <c:v>458.57065099477802</c:v>
                </c:pt>
                <c:pt idx="6">
                  <c:v>487.001779168844</c:v>
                </c:pt>
                <c:pt idx="7">
                  <c:v>531.45741510391201</c:v>
                </c:pt>
                <c:pt idx="8">
                  <c:v>568.09109352529003</c:v>
                </c:pt>
                <c:pt idx="9">
                  <c:v>651.64665088057495</c:v>
                </c:pt>
                <c:pt idx="10">
                  <c:v>724.16223275661503</c:v>
                </c:pt>
                <c:pt idx="11">
                  <c:v>5250.4786556959198</c:v>
                </c:pt>
                <c:pt idx="12">
                  <c:v>5289.8355335444203</c:v>
                </c:pt>
                <c:pt idx="13">
                  <c:v>5472.1737342774904</c:v>
                </c:pt>
                <c:pt idx="14">
                  <c:v>5130.9386924542496</c:v>
                </c:pt>
                <c:pt idx="15">
                  <c:v>5048.3918170183897</c:v>
                </c:pt>
                <c:pt idx="16">
                  <c:v>5025.1360669471296</c:v>
                </c:pt>
                <c:pt idx="17">
                  <c:v>5071.5664861463001</c:v>
                </c:pt>
                <c:pt idx="18">
                  <c:v>5019.2196838101399</c:v>
                </c:pt>
                <c:pt idx="19">
                  <c:v>4880.0632037538999</c:v>
                </c:pt>
                <c:pt idx="20">
                  <c:v>4688.16835822538</c:v>
                </c:pt>
                <c:pt idx="21">
                  <c:v>4583.4471547063404</c:v>
                </c:pt>
                <c:pt idx="22">
                  <c:v>4427.4465617332598</c:v>
                </c:pt>
                <c:pt idx="23">
                  <c:v>4429.7010876275599</c:v>
                </c:pt>
                <c:pt idx="24">
                  <c:v>4149.6699585691103</c:v>
                </c:pt>
                <c:pt idx="25">
                  <c:v>3768.3550976011902</c:v>
                </c:pt>
                <c:pt idx="26">
                  <c:v>3694.46799364872</c:v>
                </c:pt>
                <c:pt idx="27">
                  <c:v>3577.4351149741601</c:v>
                </c:pt>
                <c:pt idx="28">
                  <c:v>3486.0952668748801</c:v>
                </c:pt>
                <c:pt idx="29">
                  <c:v>3390.1179895661799</c:v>
                </c:pt>
                <c:pt idx="30">
                  <c:v>3583.8312154887199</c:v>
                </c:pt>
                <c:pt idx="31">
                  <c:v>3651.2808743869</c:v>
                </c:pt>
                <c:pt idx="32">
                  <c:v>3723.6176490783701</c:v>
                </c:pt>
                <c:pt idx="33">
                  <c:v>3509.9735990017698</c:v>
                </c:pt>
                <c:pt idx="34">
                  <c:v>3494.3249484580001</c:v>
                </c:pt>
                <c:pt idx="35">
                  <c:v>3626.09377592802</c:v>
                </c:pt>
                <c:pt idx="36">
                  <c:v>3524.3515824638298</c:v>
                </c:pt>
                <c:pt idx="37">
                  <c:v>3597.1657703318601</c:v>
                </c:pt>
                <c:pt idx="38">
                  <c:v>3629.1257919839099</c:v>
                </c:pt>
                <c:pt idx="39">
                  <c:v>3590.5794943841202</c:v>
                </c:pt>
                <c:pt idx="40">
                  <c:v>3516.9805835895199</c:v>
                </c:pt>
                <c:pt idx="41">
                  <c:v>3408.43650903762</c:v>
                </c:pt>
                <c:pt idx="42">
                  <c:v>3287.1392643107101</c:v>
                </c:pt>
                <c:pt idx="43">
                  <c:v>3128.9818932742301</c:v>
                </c:pt>
                <c:pt idx="44">
                  <c:v>3115.55067624711</c:v>
                </c:pt>
                <c:pt idx="45">
                  <c:v>2970.4310273276601</c:v>
                </c:pt>
                <c:pt idx="46">
                  <c:v>2919.3006566781601</c:v>
                </c:pt>
                <c:pt idx="47">
                  <c:v>2927.2690400022502</c:v>
                </c:pt>
                <c:pt idx="48">
                  <c:v>2860.4953643046301</c:v>
                </c:pt>
                <c:pt idx="49">
                  <c:v>2802.6631153989601</c:v>
                </c:pt>
                <c:pt idx="50">
                  <c:v>2606.0486483597201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DA-4BA3-9DB5-AB430B99D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6844447"/>
        <c:axId val="1279286223"/>
      </c:barChart>
      <c:catAx>
        <c:axId val="143684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286223"/>
        <c:crosses val="autoZero"/>
        <c:auto val="1"/>
        <c:lblAlgn val="ctr"/>
        <c:lblOffset val="100"/>
        <c:noMultiLvlLbl val="0"/>
      </c:catAx>
      <c:valAx>
        <c:axId val="1279286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844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'Energy sources'!$D$1</c:f>
              <c:strCache>
                <c:ptCount val="1"/>
                <c:pt idx="0">
                  <c:v>renewable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'Energy sources'!$A$2:$A$52</c:f>
              <c:strCache>
                <c:ptCount val="51"/>
                <c:pt idx="0">
                  <c:v>_1960</c:v>
                </c:pt>
                <c:pt idx="1">
                  <c:v>_1961</c:v>
                </c:pt>
                <c:pt idx="2">
                  <c:v>_1962</c:v>
                </c:pt>
                <c:pt idx="3">
                  <c:v>_1963</c:v>
                </c:pt>
                <c:pt idx="4">
                  <c:v>_1964</c:v>
                </c:pt>
                <c:pt idx="5">
                  <c:v>_1965</c:v>
                </c:pt>
                <c:pt idx="6">
                  <c:v>_1966</c:v>
                </c:pt>
                <c:pt idx="7">
                  <c:v>_1967</c:v>
                </c:pt>
                <c:pt idx="8">
                  <c:v>_1968</c:v>
                </c:pt>
                <c:pt idx="9">
                  <c:v>_1969</c:v>
                </c:pt>
                <c:pt idx="10">
                  <c:v>_1970</c:v>
                </c:pt>
                <c:pt idx="11">
                  <c:v>_1971</c:v>
                </c:pt>
                <c:pt idx="12">
                  <c:v>_1972</c:v>
                </c:pt>
                <c:pt idx="13">
                  <c:v>_1973</c:v>
                </c:pt>
                <c:pt idx="14">
                  <c:v>_1974</c:v>
                </c:pt>
                <c:pt idx="15">
                  <c:v>_1975</c:v>
                </c:pt>
                <c:pt idx="16">
                  <c:v>_1976</c:v>
                </c:pt>
                <c:pt idx="17">
                  <c:v>_1977</c:v>
                </c:pt>
                <c:pt idx="18">
                  <c:v>_1978</c:v>
                </c:pt>
                <c:pt idx="19">
                  <c:v>_1979</c:v>
                </c:pt>
                <c:pt idx="20">
                  <c:v>_1980</c:v>
                </c:pt>
                <c:pt idx="21">
                  <c:v>_1981</c:v>
                </c:pt>
                <c:pt idx="22">
                  <c:v>_1982</c:v>
                </c:pt>
                <c:pt idx="23">
                  <c:v>_1983</c:v>
                </c:pt>
                <c:pt idx="24">
                  <c:v>_1984</c:v>
                </c:pt>
                <c:pt idx="25">
                  <c:v>_1985</c:v>
                </c:pt>
                <c:pt idx="26">
                  <c:v>_1986</c:v>
                </c:pt>
                <c:pt idx="27">
                  <c:v>_1987</c:v>
                </c:pt>
                <c:pt idx="28">
                  <c:v>_1988</c:v>
                </c:pt>
                <c:pt idx="29">
                  <c:v>_1989</c:v>
                </c:pt>
                <c:pt idx="30">
                  <c:v>_1990</c:v>
                </c:pt>
                <c:pt idx="31">
                  <c:v>_1991</c:v>
                </c:pt>
                <c:pt idx="32">
                  <c:v>_1992</c:v>
                </c:pt>
                <c:pt idx="33">
                  <c:v>_1993</c:v>
                </c:pt>
                <c:pt idx="34">
                  <c:v>_1995</c:v>
                </c:pt>
                <c:pt idx="35">
                  <c:v>_1995</c:v>
                </c:pt>
                <c:pt idx="36">
                  <c:v>_1997</c:v>
                </c:pt>
                <c:pt idx="37">
                  <c:v>_1997</c:v>
                </c:pt>
                <c:pt idx="38">
                  <c:v>_1998</c:v>
                </c:pt>
                <c:pt idx="39">
                  <c:v>_1999</c:v>
                </c:pt>
                <c:pt idx="40">
                  <c:v>_2000</c:v>
                </c:pt>
                <c:pt idx="41">
                  <c:v>_2001</c:v>
                </c:pt>
                <c:pt idx="42">
                  <c:v>_2002</c:v>
                </c:pt>
                <c:pt idx="43">
                  <c:v>_2003</c:v>
                </c:pt>
                <c:pt idx="44">
                  <c:v>_2004</c:v>
                </c:pt>
                <c:pt idx="45">
                  <c:v>_2005</c:v>
                </c:pt>
                <c:pt idx="46">
                  <c:v>_2006</c:v>
                </c:pt>
                <c:pt idx="47">
                  <c:v>_2007</c:v>
                </c:pt>
                <c:pt idx="48">
                  <c:v>_2008</c:v>
                </c:pt>
                <c:pt idx="49">
                  <c:v>_2009</c:v>
                </c:pt>
                <c:pt idx="50">
                  <c:v>_2010</c:v>
                </c:pt>
              </c:strCache>
            </c:strRef>
          </c:cat>
          <c:val>
            <c:numRef>
              <c:f>'Energy sources'!$D$2:$D$52</c:f>
              <c:numCache>
                <c:formatCode>General</c:formatCode>
                <c:ptCount val="51"/>
                <c:pt idx="0">
                  <c:v>1684357.9537078</c:v>
                </c:pt>
                <c:pt idx="1">
                  <c:v>1888323.7505528529</c:v>
                </c:pt>
                <c:pt idx="2">
                  <c:v>2062656.6416040198</c:v>
                </c:pt>
                <c:pt idx="3">
                  <c:v>2349697.7738463725</c:v>
                </c:pt>
                <c:pt idx="4">
                  <c:v>2498599.4397759018</c:v>
                </c:pt>
                <c:pt idx="5">
                  <c:v>2689370.485036118</c:v>
                </c:pt>
                <c:pt idx="6">
                  <c:v>3358838.2721509608</c:v>
                </c:pt>
                <c:pt idx="7">
                  <c:v>3547397.9065310396</c:v>
                </c:pt>
                <c:pt idx="8">
                  <c:v>3985625.8292790786</c:v>
                </c:pt>
                <c:pt idx="9">
                  <c:v>4333628.1881173523</c:v>
                </c:pt>
                <c:pt idx="10">
                  <c:v>5972652.2187822554</c:v>
                </c:pt>
                <c:pt idx="11">
                  <c:v>7854341.7366946861</c:v>
                </c:pt>
                <c:pt idx="12">
                  <c:v>8262568.1851688037</c:v>
                </c:pt>
                <c:pt idx="13">
                  <c:v>9406973.3156420384</c:v>
                </c:pt>
                <c:pt idx="14">
                  <c:v>9009582.7804806083</c:v>
                </c:pt>
                <c:pt idx="15">
                  <c:v>10170720.919946922</c:v>
                </c:pt>
                <c:pt idx="16">
                  <c:v>11151113.076809665</c:v>
                </c:pt>
                <c:pt idx="17">
                  <c:v>11917440.660474725</c:v>
                </c:pt>
                <c:pt idx="18">
                  <c:v>12330089.930709116</c:v>
                </c:pt>
                <c:pt idx="19">
                  <c:v>14271782.397169391</c:v>
                </c:pt>
                <c:pt idx="20">
                  <c:v>17056759.545923628</c:v>
                </c:pt>
                <c:pt idx="21">
                  <c:v>19035087.719298255</c:v>
                </c:pt>
                <c:pt idx="22">
                  <c:v>23388766.032728821</c:v>
                </c:pt>
                <c:pt idx="23">
                  <c:v>26353383.458646666</c:v>
                </c:pt>
                <c:pt idx="24">
                  <c:v>28429529.706619412</c:v>
                </c:pt>
                <c:pt idx="25">
                  <c:v>30867757.629367448</c:v>
                </c:pt>
                <c:pt idx="26">
                  <c:v>34304732.419283532</c:v>
                </c:pt>
                <c:pt idx="27">
                  <c:v>36249520.860975884</c:v>
                </c:pt>
                <c:pt idx="28">
                  <c:v>37912428.129146472</c:v>
                </c:pt>
                <c:pt idx="29">
                  <c:v>65760725.342768632</c:v>
                </c:pt>
                <c:pt idx="30">
                  <c:v>79608506.560519025</c:v>
                </c:pt>
                <c:pt idx="31">
                  <c:v>66981350.434910782</c:v>
                </c:pt>
                <c:pt idx="32">
                  <c:v>74297434.763379022</c:v>
                </c:pt>
                <c:pt idx="33">
                  <c:v>76946189.001916468</c:v>
                </c:pt>
                <c:pt idx="34">
                  <c:v>81317706.029780388</c:v>
                </c:pt>
                <c:pt idx="35">
                  <c:v>86069069.733156472</c:v>
                </c:pt>
                <c:pt idx="36">
                  <c:v>88319475.158484519</c:v>
                </c:pt>
                <c:pt idx="37">
                  <c:v>94346380.657526076</c:v>
                </c:pt>
                <c:pt idx="38">
                  <c:v>99713622.291021571</c:v>
                </c:pt>
                <c:pt idx="39">
                  <c:v>109022040.3951055</c:v>
                </c:pt>
                <c:pt idx="40">
                  <c:v>121439407.34188412</c:v>
                </c:pt>
                <c:pt idx="41">
                  <c:v>127127303.55300018</c:v>
                </c:pt>
                <c:pt idx="42">
                  <c:v>142838124.72357371</c:v>
                </c:pt>
                <c:pt idx="43">
                  <c:v>157769202.41780922</c:v>
                </c:pt>
                <c:pt idx="44">
                  <c:v>179931593.69010764</c:v>
                </c:pt>
                <c:pt idx="45">
                  <c:v>205078873.65472549</c:v>
                </c:pt>
                <c:pt idx="46">
                  <c:v>232318738.02152354</c:v>
                </c:pt>
                <c:pt idx="47">
                  <c:v>269689075.63025296</c:v>
                </c:pt>
                <c:pt idx="48">
                  <c:v>315452454.66607648</c:v>
                </c:pt>
                <c:pt idx="49">
                  <c:v>371026905.49904114</c:v>
                </c:pt>
                <c:pt idx="50">
                  <c:v>451768022.99867254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D-4E0F-856B-25CED05CC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9858527"/>
        <c:axId val="90698779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'Energy sources'!$B$1</c15:sqref>
                        </c15:formulaRef>
                      </c:ext>
                    </c:extLst>
                    <c:strCache>
                      <c:ptCount val="1"/>
                      <c:pt idx="0">
                        <c:v>Oil source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'Energy sources'!$A$2:$A$52</c15:sqref>
                        </c15:formulaRef>
                      </c:ext>
                    </c:extLst>
                    <c:strCache>
                      <c:ptCount val="51"/>
                      <c:pt idx="0">
                        <c:v>_1960</c:v>
                      </c:pt>
                      <c:pt idx="1">
                        <c:v>_1961</c:v>
                      </c:pt>
                      <c:pt idx="2">
                        <c:v>_1962</c:v>
                      </c:pt>
                      <c:pt idx="3">
                        <c:v>_1963</c:v>
                      </c:pt>
                      <c:pt idx="4">
                        <c:v>_1964</c:v>
                      </c:pt>
                      <c:pt idx="5">
                        <c:v>_1965</c:v>
                      </c:pt>
                      <c:pt idx="6">
                        <c:v>_1966</c:v>
                      </c:pt>
                      <c:pt idx="7">
                        <c:v>_1967</c:v>
                      </c:pt>
                      <c:pt idx="8">
                        <c:v>_1968</c:v>
                      </c:pt>
                      <c:pt idx="9">
                        <c:v>_1969</c:v>
                      </c:pt>
                      <c:pt idx="10">
                        <c:v>_1970</c:v>
                      </c:pt>
                      <c:pt idx="11">
                        <c:v>_1971</c:v>
                      </c:pt>
                      <c:pt idx="12">
                        <c:v>_1972</c:v>
                      </c:pt>
                      <c:pt idx="13">
                        <c:v>_1973</c:v>
                      </c:pt>
                      <c:pt idx="14">
                        <c:v>_1974</c:v>
                      </c:pt>
                      <c:pt idx="15">
                        <c:v>_1975</c:v>
                      </c:pt>
                      <c:pt idx="16">
                        <c:v>_1976</c:v>
                      </c:pt>
                      <c:pt idx="17">
                        <c:v>_1977</c:v>
                      </c:pt>
                      <c:pt idx="18">
                        <c:v>_1978</c:v>
                      </c:pt>
                      <c:pt idx="19">
                        <c:v>_1979</c:v>
                      </c:pt>
                      <c:pt idx="20">
                        <c:v>_1980</c:v>
                      </c:pt>
                      <c:pt idx="21">
                        <c:v>_1981</c:v>
                      </c:pt>
                      <c:pt idx="22">
                        <c:v>_1982</c:v>
                      </c:pt>
                      <c:pt idx="23">
                        <c:v>_1983</c:v>
                      </c:pt>
                      <c:pt idx="24">
                        <c:v>_1984</c:v>
                      </c:pt>
                      <c:pt idx="25">
                        <c:v>_1985</c:v>
                      </c:pt>
                      <c:pt idx="26">
                        <c:v>_1986</c:v>
                      </c:pt>
                      <c:pt idx="27">
                        <c:v>_1987</c:v>
                      </c:pt>
                      <c:pt idx="28">
                        <c:v>_1988</c:v>
                      </c:pt>
                      <c:pt idx="29">
                        <c:v>_1989</c:v>
                      </c:pt>
                      <c:pt idx="30">
                        <c:v>_1990</c:v>
                      </c:pt>
                      <c:pt idx="31">
                        <c:v>_1991</c:v>
                      </c:pt>
                      <c:pt idx="32">
                        <c:v>_1992</c:v>
                      </c:pt>
                      <c:pt idx="33">
                        <c:v>_1993</c:v>
                      </c:pt>
                      <c:pt idx="34">
                        <c:v>_1995</c:v>
                      </c:pt>
                      <c:pt idx="35">
                        <c:v>_1995</c:v>
                      </c:pt>
                      <c:pt idx="36">
                        <c:v>_1997</c:v>
                      </c:pt>
                      <c:pt idx="37">
                        <c:v>_1997</c:v>
                      </c:pt>
                      <c:pt idx="38">
                        <c:v>_1998</c:v>
                      </c:pt>
                      <c:pt idx="39">
                        <c:v>_1999</c:v>
                      </c:pt>
                      <c:pt idx="40">
                        <c:v>_2000</c:v>
                      </c:pt>
                      <c:pt idx="41">
                        <c:v>_2001</c:v>
                      </c:pt>
                      <c:pt idx="42">
                        <c:v>_2002</c:v>
                      </c:pt>
                      <c:pt idx="43">
                        <c:v>_2003</c:v>
                      </c:pt>
                      <c:pt idx="44">
                        <c:v>_2004</c:v>
                      </c:pt>
                      <c:pt idx="45">
                        <c:v>_2005</c:v>
                      </c:pt>
                      <c:pt idx="46">
                        <c:v>_2006</c:v>
                      </c:pt>
                      <c:pt idx="47">
                        <c:v>_2007</c:v>
                      </c:pt>
                      <c:pt idx="48">
                        <c:v>_2008</c:v>
                      </c:pt>
                      <c:pt idx="49">
                        <c:v>_2009</c:v>
                      </c:pt>
                      <c:pt idx="50">
                        <c:v>_2010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'Energy sources'!$B$2:$B$52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230.57717448472999</c:v>
                      </c:pt>
                      <c:pt idx="1">
                        <c:v>266.925879836082</c:v>
                      </c:pt>
                      <c:pt idx="2">
                        <c:v>307.90727838873897</c:v>
                      </c:pt>
                      <c:pt idx="3">
                        <c:v>345.477494299412</c:v>
                      </c:pt>
                      <c:pt idx="4">
                        <c:v>419.68775159120599</c:v>
                      </c:pt>
                      <c:pt idx="5">
                        <c:v>458.57065099477802</c:v>
                      </c:pt>
                      <c:pt idx="6">
                        <c:v>487.001779168844</c:v>
                      </c:pt>
                      <c:pt idx="7">
                        <c:v>531.45741510391201</c:v>
                      </c:pt>
                      <c:pt idx="8">
                        <c:v>568.09109352529003</c:v>
                      </c:pt>
                      <c:pt idx="9">
                        <c:v>651.64665088057495</c:v>
                      </c:pt>
                      <c:pt idx="10">
                        <c:v>724.16223275661503</c:v>
                      </c:pt>
                      <c:pt idx="11">
                        <c:v>5250.4786556959198</c:v>
                      </c:pt>
                      <c:pt idx="12">
                        <c:v>5289.8355335444203</c:v>
                      </c:pt>
                      <c:pt idx="13">
                        <c:v>5472.1737342774904</c:v>
                      </c:pt>
                      <c:pt idx="14">
                        <c:v>5130.9386924542496</c:v>
                      </c:pt>
                      <c:pt idx="15">
                        <c:v>5048.3918170183897</c:v>
                      </c:pt>
                      <c:pt idx="16">
                        <c:v>5025.1360669471296</c:v>
                      </c:pt>
                      <c:pt idx="17">
                        <c:v>5071.5664861463001</c:v>
                      </c:pt>
                      <c:pt idx="18">
                        <c:v>5019.2196838101399</c:v>
                      </c:pt>
                      <c:pt idx="19">
                        <c:v>4880.0632037538999</c:v>
                      </c:pt>
                      <c:pt idx="20">
                        <c:v>4688.16835822538</c:v>
                      </c:pt>
                      <c:pt idx="21">
                        <c:v>4583.4471547063404</c:v>
                      </c:pt>
                      <c:pt idx="22">
                        <c:v>4427.4465617332598</c:v>
                      </c:pt>
                      <c:pt idx="23">
                        <c:v>4429.7010876275599</c:v>
                      </c:pt>
                      <c:pt idx="24">
                        <c:v>4149.6699585691103</c:v>
                      </c:pt>
                      <c:pt idx="25">
                        <c:v>3768.3550976011902</c:v>
                      </c:pt>
                      <c:pt idx="26">
                        <c:v>3694.46799364872</c:v>
                      </c:pt>
                      <c:pt idx="27">
                        <c:v>3577.4351149741601</c:v>
                      </c:pt>
                      <c:pt idx="28">
                        <c:v>3486.0952668748801</c:v>
                      </c:pt>
                      <c:pt idx="29">
                        <c:v>3390.1179895661799</c:v>
                      </c:pt>
                      <c:pt idx="30">
                        <c:v>3583.8312154887199</c:v>
                      </c:pt>
                      <c:pt idx="31">
                        <c:v>3651.2808743869</c:v>
                      </c:pt>
                      <c:pt idx="32">
                        <c:v>3723.6176490783701</c:v>
                      </c:pt>
                      <c:pt idx="33">
                        <c:v>3509.9735990017698</c:v>
                      </c:pt>
                      <c:pt idx="34">
                        <c:v>3494.3249484580001</c:v>
                      </c:pt>
                      <c:pt idx="35">
                        <c:v>3626.09377592802</c:v>
                      </c:pt>
                      <c:pt idx="36">
                        <c:v>3524.3515824638298</c:v>
                      </c:pt>
                      <c:pt idx="37">
                        <c:v>3597.1657703318601</c:v>
                      </c:pt>
                      <c:pt idx="38">
                        <c:v>3629.1257919839099</c:v>
                      </c:pt>
                      <c:pt idx="39">
                        <c:v>3590.5794943841202</c:v>
                      </c:pt>
                      <c:pt idx="40">
                        <c:v>3516.9805835895199</c:v>
                      </c:pt>
                      <c:pt idx="41">
                        <c:v>3408.43650903762</c:v>
                      </c:pt>
                      <c:pt idx="42">
                        <c:v>3287.1392643107101</c:v>
                      </c:pt>
                      <c:pt idx="43">
                        <c:v>3128.9818932742301</c:v>
                      </c:pt>
                      <c:pt idx="44">
                        <c:v>3115.55067624711</c:v>
                      </c:pt>
                      <c:pt idx="45">
                        <c:v>2970.4310273276601</c:v>
                      </c:pt>
                      <c:pt idx="46">
                        <c:v>2919.3006566781601</c:v>
                      </c:pt>
                      <c:pt idx="47">
                        <c:v>2927.2690400022502</c:v>
                      </c:pt>
                      <c:pt idx="48">
                        <c:v>2860.4953643046301</c:v>
                      </c:pt>
                      <c:pt idx="49">
                        <c:v>2802.6631153989601</c:v>
                      </c:pt>
                      <c:pt idx="50">
                        <c:v>2606.0486483597201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85D-4E0F-856B-25CED05CC270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'Energy sources'!$C$1</c15:sqref>
                        </c15:formulaRef>
                      </c:ext>
                    </c:extLst>
                    <c:strCache>
                      <c:ptCount val="1"/>
                      <c:pt idx="0">
                        <c:v>Nuclear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'Energy sources'!$A$2:$A$52</c15:sqref>
                        </c15:formulaRef>
                      </c:ext>
                    </c:extLst>
                    <c:strCache>
                      <c:ptCount val="51"/>
                      <c:pt idx="0">
                        <c:v>_1960</c:v>
                      </c:pt>
                      <c:pt idx="1">
                        <c:v>_1961</c:v>
                      </c:pt>
                      <c:pt idx="2">
                        <c:v>_1962</c:v>
                      </c:pt>
                      <c:pt idx="3">
                        <c:v>_1963</c:v>
                      </c:pt>
                      <c:pt idx="4">
                        <c:v>_1964</c:v>
                      </c:pt>
                      <c:pt idx="5">
                        <c:v>_1965</c:v>
                      </c:pt>
                      <c:pt idx="6">
                        <c:v>_1966</c:v>
                      </c:pt>
                      <c:pt idx="7">
                        <c:v>_1967</c:v>
                      </c:pt>
                      <c:pt idx="8">
                        <c:v>_1968</c:v>
                      </c:pt>
                      <c:pt idx="9">
                        <c:v>_1969</c:v>
                      </c:pt>
                      <c:pt idx="10">
                        <c:v>_1970</c:v>
                      </c:pt>
                      <c:pt idx="11">
                        <c:v>_1971</c:v>
                      </c:pt>
                      <c:pt idx="12">
                        <c:v>_1972</c:v>
                      </c:pt>
                      <c:pt idx="13">
                        <c:v>_1973</c:v>
                      </c:pt>
                      <c:pt idx="14">
                        <c:v>_1974</c:v>
                      </c:pt>
                      <c:pt idx="15">
                        <c:v>_1975</c:v>
                      </c:pt>
                      <c:pt idx="16">
                        <c:v>_1976</c:v>
                      </c:pt>
                      <c:pt idx="17">
                        <c:v>_1977</c:v>
                      </c:pt>
                      <c:pt idx="18">
                        <c:v>_1978</c:v>
                      </c:pt>
                      <c:pt idx="19">
                        <c:v>_1979</c:v>
                      </c:pt>
                      <c:pt idx="20">
                        <c:v>_1980</c:v>
                      </c:pt>
                      <c:pt idx="21">
                        <c:v>_1981</c:v>
                      </c:pt>
                      <c:pt idx="22">
                        <c:v>_1982</c:v>
                      </c:pt>
                      <c:pt idx="23">
                        <c:v>_1983</c:v>
                      </c:pt>
                      <c:pt idx="24">
                        <c:v>_1984</c:v>
                      </c:pt>
                      <c:pt idx="25">
                        <c:v>_1985</c:v>
                      </c:pt>
                      <c:pt idx="26">
                        <c:v>_1986</c:v>
                      </c:pt>
                      <c:pt idx="27">
                        <c:v>_1987</c:v>
                      </c:pt>
                      <c:pt idx="28">
                        <c:v>_1988</c:v>
                      </c:pt>
                      <c:pt idx="29">
                        <c:v>_1989</c:v>
                      </c:pt>
                      <c:pt idx="30">
                        <c:v>_1990</c:v>
                      </c:pt>
                      <c:pt idx="31">
                        <c:v>_1991</c:v>
                      </c:pt>
                      <c:pt idx="32">
                        <c:v>_1992</c:v>
                      </c:pt>
                      <c:pt idx="33">
                        <c:v>_1993</c:v>
                      </c:pt>
                      <c:pt idx="34">
                        <c:v>_1995</c:v>
                      </c:pt>
                      <c:pt idx="35">
                        <c:v>_1995</c:v>
                      </c:pt>
                      <c:pt idx="36">
                        <c:v>_1997</c:v>
                      </c:pt>
                      <c:pt idx="37">
                        <c:v>_1997</c:v>
                      </c:pt>
                      <c:pt idx="38">
                        <c:v>_1998</c:v>
                      </c:pt>
                      <c:pt idx="39">
                        <c:v>_1999</c:v>
                      </c:pt>
                      <c:pt idx="40">
                        <c:v>_2000</c:v>
                      </c:pt>
                      <c:pt idx="41">
                        <c:v>_2001</c:v>
                      </c:pt>
                      <c:pt idx="42">
                        <c:v>_2002</c:v>
                      </c:pt>
                      <c:pt idx="43">
                        <c:v>_2003</c:v>
                      </c:pt>
                      <c:pt idx="44">
                        <c:v>_2004</c:v>
                      </c:pt>
                      <c:pt idx="45">
                        <c:v>_2005</c:v>
                      </c:pt>
                      <c:pt idx="46">
                        <c:v>_2006</c:v>
                      </c:pt>
                      <c:pt idx="47">
                        <c:v>_2007</c:v>
                      </c:pt>
                      <c:pt idx="48">
                        <c:v>_2008</c:v>
                      </c:pt>
                      <c:pt idx="49">
                        <c:v>_2009</c:v>
                      </c:pt>
                      <c:pt idx="50">
                        <c:v>_2010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'Energy sources'!$C$2:$C$52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2.5020738113671501</c:v>
                      </c:pt>
                      <c:pt idx="1">
                        <c:v>3.3920026347041099</c:v>
                      </c:pt>
                      <c:pt idx="2">
                        <c:v>4.7015180159360197</c:v>
                      </c:pt>
                      <c:pt idx="3">
                        <c:v>7.5078826919198001</c:v>
                      </c:pt>
                      <c:pt idx="4">
                        <c:v>12.4612705782056</c:v>
                      </c:pt>
                      <c:pt idx="5">
                        <c:v>18.299425445497</c:v>
                      </c:pt>
                      <c:pt idx="6">
                        <c:v>22.8516817204654</c:v>
                      </c:pt>
                      <c:pt idx="7">
                        <c:v>25.952766306698301</c:v>
                      </c:pt>
                      <c:pt idx="8">
                        <c:v>28.281052514910701</c:v>
                      </c:pt>
                      <c:pt idx="9">
                        <c:v>34.938436381518798</c:v>
                      </c:pt>
                      <c:pt idx="10">
                        <c:v>41.217706896364703</c:v>
                      </c:pt>
                      <c:pt idx="11">
                        <c:v>65.993250735104098</c:v>
                      </c:pt>
                      <c:pt idx="12">
                        <c:v>88.962325178348706</c:v>
                      </c:pt>
                      <c:pt idx="13">
                        <c:v>116.583449052647</c:v>
                      </c:pt>
                      <c:pt idx="14">
                        <c:v>150.788827065378</c:v>
                      </c:pt>
                      <c:pt idx="15">
                        <c:v>215.375316826627</c:v>
                      </c:pt>
                      <c:pt idx="16">
                        <c:v>246.35308040306001</c:v>
                      </c:pt>
                      <c:pt idx="17">
                        <c:v>262.45177989918699</c:v>
                      </c:pt>
                      <c:pt idx="18">
                        <c:v>298.326199481147</c:v>
                      </c:pt>
                      <c:pt idx="19">
                        <c:v>320.53093956410902</c:v>
                      </c:pt>
                      <c:pt idx="20">
                        <c:v>354.23165129800299</c:v>
                      </c:pt>
                      <c:pt idx="21">
                        <c:v>437.96915221959398</c:v>
                      </c:pt>
                      <c:pt idx="22">
                        <c:v>470.74448566138699</c:v>
                      </c:pt>
                      <c:pt idx="23">
                        <c:v>548.99182558059704</c:v>
                      </c:pt>
                      <c:pt idx="24">
                        <c:v>650.17088751494896</c:v>
                      </c:pt>
                      <c:pt idx="25">
                        <c:v>746.91582711040996</c:v>
                      </c:pt>
                      <c:pt idx="26">
                        <c:v>818.64041387289797</c:v>
                      </c:pt>
                      <c:pt idx="27">
                        <c:v>837.192597135901</c:v>
                      </c:pt>
                      <c:pt idx="28">
                        <c:v>873.50362633168697</c:v>
                      </c:pt>
                      <c:pt idx="29">
                        <c:v>874.84880019538105</c:v>
                      </c:pt>
                      <c:pt idx="30">
                        <c:v>1083.44264250994</c:v>
                      </c:pt>
                      <c:pt idx="31">
                        <c:v>1087.4899927675699</c:v>
                      </c:pt>
                      <c:pt idx="32">
                        <c:v>1096.1067484766199</c:v>
                      </c:pt>
                      <c:pt idx="33">
                        <c:v>1115.4346739351699</c:v>
                      </c:pt>
                      <c:pt idx="34">
                        <c:v>1110.67506989464</c:v>
                      </c:pt>
                      <c:pt idx="35">
                        <c:v>1129.43785013258</c:v>
                      </c:pt>
                      <c:pt idx="36">
                        <c:v>1186.5537343323199</c:v>
                      </c:pt>
                      <c:pt idx="37">
                        <c:v>1172.6981952190399</c:v>
                      </c:pt>
                      <c:pt idx="38">
                        <c:v>1158.35600226372</c:v>
                      </c:pt>
                      <c:pt idx="39">
                        <c:v>1169.7503507137301</c:v>
                      </c:pt>
                      <c:pt idx="40">
                        <c:v>1166.47899395227</c:v>
                      </c:pt>
                      <c:pt idx="41">
                        <c:v>1181.2042248249099</c:v>
                      </c:pt>
                      <c:pt idx="42">
                        <c:v>1199.4979719519599</c:v>
                      </c:pt>
                      <c:pt idx="43">
                        <c:v>1175.69013494253</c:v>
                      </c:pt>
                      <c:pt idx="44">
                        <c:v>1173.42969185114</c:v>
                      </c:pt>
                      <c:pt idx="45">
                        <c:v>1164.07547330856</c:v>
                      </c:pt>
                      <c:pt idx="46">
                        <c:v>1155.9985316395801</c:v>
                      </c:pt>
                      <c:pt idx="47">
                        <c:v>1112.14934831858</c:v>
                      </c:pt>
                      <c:pt idx="48">
                        <c:v>1120.1183636486501</c:v>
                      </c:pt>
                      <c:pt idx="49">
                        <c:v>1134.0878047943099</c:v>
                      </c:pt>
                      <c:pt idx="50">
                        <c:v>1022.33196741343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85D-4E0F-856B-25CED05CC270}"/>
                  </c:ext>
                </c:extLst>
              </c15:ser>
            </c15:filteredBarSeries>
          </c:ext>
        </c:extLst>
      </c:barChart>
      <c:catAx>
        <c:axId val="1429858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6987791"/>
        <c:crosses val="autoZero"/>
        <c:auto val="1"/>
        <c:lblAlgn val="ctr"/>
        <c:lblOffset val="100"/>
        <c:noMultiLvlLbl val="0"/>
      </c:catAx>
      <c:valAx>
        <c:axId val="906987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985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'Energy sources'!$C$1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'Energy sources'!$A$2:$A$52</c:f>
              <c:strCache>
                <c:ptCount val="51"/>
                <c:pt idx="0">
                  <c:v>_1960</c:v>
                </c:pt>
                <c:pt idx="1">
                  <c:v>_1961</c:v>
                </c:pt>
                <c:pt idx="2">
                  <c:v>_1962</c:v>
                </c:pt>
                <c:pt idx="3">
                  <c:v>_1963</c:v>
                </c:pt>
                <c:pt idx="4">
                  <c:v>_1964</c:v>
                </c:pt>
                <c:pt idx="5">
                  <c:v>_1965</c:v>
                </c:pt>
                <c:pt idx="6">
                  <c:v>_1966</c:v>
                </c:pt>
                <c:pt idx="7">
                  <c:v>_1967</c:v>
                </c:pt>
                <c:pt idx="8">
                  <c:v>_1968</c:v>
                </c:pt>
                <c:pt idx="9">
                  <c:v>_1969</c:v>
                </c:pt>
                <c:pt idx="10">
                  <c:v>_1970</c:v>
                </c:pt>
                <c:pt idx="11">
                  <c:v>_1971</c:v>
                </c:pt>
                <c:pt idx="12">
                  <c:v>_1972</c:v>
                </c:pt>
                <c:pt idx="13">
                  <c:v>_1973</c:v>
                </c:pt>
                <c:pt idx="14">
                  <c:v>_1974</c:v>
                </c:pt>
                <c:pt idx="15">
                  <c:v>_1975</c:v>
                </c:pt>
                <c:pt idx="16">
                  <c:v>_1976</c:v>
                </c:pt>
                <c:pt idx="17">
                  <c:v>_1977</c:v>
                </c:pt>
                <c:pt idx="18">
                  <c:v>_1978</c:v>
                </c:pt>
                <c:pt idx="19">
                  <c:v>_1979</c:v>
                </c:pt>
                <c:pt idx="20">
                  <c:v>_1980</c:v>
                </c:pt>
                <c:pt idx="21">
                  <c:v>_1981</c:v>
                </c:pt>
                <c:pt idx="22">
                  <c:v>_1982</c:v>
                </c:pt>
                <c:pt idx="23">
                  <c:v>_1983</c:v>
                </c:pt>
                <c:pt idx="24">
                  <c:v>_1984</c:v>
                </c:pt>
                <c:pt idx="25">
                  <c:v>_1985</c:v>
                </c:pt>
                <c:pt idx="26">
                  <c:v>_1986</c:v>
                </c:pt>
                <c:pt idx="27">
                  <c:v>_1987</c:v>
                </c:pt>
                <c:pt idx="28">
                  <c:v>_1988</c:v>
                </c:pt>
                <c:pt idx="29">
                  <c:v>_1989</c:v>
                </c:pt>
                <c:pt idx="30">
                  <c:v>_1990</c:v>
                </c:pt>
                <c:pt idx="31">
                  <c:v>_1991</c:v>
                </c:pt>
                <c:pt idx="32">
                  <c:v>_1992</c:v>
                </c:pt>
                <c:pt idx="33">
                  <c:v>_1993</c:v>
                </c:pt>
                <c:pt idx="34">
                  <c:v>_1995</c:v>
                </c:pt>
                <c:pt idx="35">
                  <c:v>_1995</c:v>
                </c:pt>
                <c:pt idx="36">
                  <c:v>_1997</c:v>
                </c:pt>
                <c:pt idx="37">
                  <c:v>_1997</c:v>
                </c:pt>
                <c:pt idx="38">
                  <c:v>_1998</c:v>
                </c:pt>
                <c:pt idx="39">
                  <c:v>_1999</c:v>
                </c:pt>
                <c:pt idx="40">
                  <c:v>_2000</c:v>
                </c:pt>
                <c:pt idx="41">
                  <c:v>_2001</c:v>
                </c:pt>
                <c:pt idx="42">
                  <c:v>_2002</c:v>
                </c:pt>
                <c:pt idx="43">
                  <c:v>_2003</c:v>
                </c:pt>
                <c:pt idx="44">
                  <c:v>_2004</c:v>
                </c:pt>
                <c:pt idx="45">
                  <c:v>_2005</c:v>
                </c:pt>
                <c:pt idx="46">
                  <c:v>_2006</c:v>
                </c:pt>
                <c:pt idx="47">
                  <c:v>_2007</c:v>
                </c:pt>
                <c:pt idx="48">
                  <c:v>_2008</c:v>
                </c:pt>
                <c:pt idx="49">
                  <c:v>_2009</c:v>
                </c:pt>
                <c:pt idx="50">
                  <c:v>_2010</c:v>
                </c:pt>
              </c:strCache>
            </c:strRef>
          </c:cat>
          <c:val>
            <c:numRef>
              <c:f>'Energy sources'!$C$2:$C$52</c:f>
              <c:numCache>
                <c:formatCode>General</c:formatCode>
                <c:ptCount val="51"/>
                <c:pt idx="0">
                  <c:v>2.5020738113671501</c:v>
                </c:pt>
                <c:pt idx="1">
                  <c:v>3.3920026347041099</c:v>
                </c:pt>
                <c:pt idx="2">
                  <c:v>4.7015180159360197</c:v>
                </c:pt>
                <c:pt idx="3">
                  <c:v>7.5078826919198001</c:v>
                </c:pt>
                <c:pt idx="4">
                  <c:v>12.4612705782056</c:v>
                </c:pt>
                <c:pt idx="5">
                  <c:v>18.299425445497</c:v>
                </c:pt>
                <c:pt idx="6">
                  <c:v>22.8516817204654</c:v>
                </c:pt>
                <c:pt idx="7">
                  <c:v>25.952766306698301</c:v>
                </c:pt>
                <c:pt idx="8">
                  <c:v>28.281052514910701</c:v>
                </c:pt>
                <c:pt idx="9">
                  <c:v>34.938436381518798</c:v>
                </c:pt>
                <c:pt idx="10">
                  <c:v>41.217706896364703</c:v>
                </c:pt>
                <c:pt idx="11">
                  <c:v>65.993250735104098</c:v>
                </c:pt>
                <c:pt idx="12">
                  <c:v>88.962325178348706</c:v>
                </c:pt>
                <c:pt idx="13">
                  <c:v>116.583449052647</c:v>
                </c:pt>
                <c:pt idx="14">
                  <c:v>150.788827065378</c:v>
                </c:pt>
                <c:pt idx="15">
                  <c:v>215.375316826627</c:v>
                </c:pt>
                <c:pt idx="16">
                  <c:v>246.35308040306001</c:v>
                </c:pt>
                <c:pt idx="17">
                  <c:v>262.45177989918699</c:v>
                </c:pt>
                <c:pt idx="18">
                  <c:v>298.326199481147</c:v>
                </c:pt>
                <c:pt idx="19">
                  <c:v>320.53093956410902</c:v>
                </c:pt>
                <c:pt idx="20">
                  <c:v>354.23165129800299</c:v>
                </c:pt>
                <c:pt idx="21">
                  <c:v>437.96915221959398</c:v>
                </c:pt>
                <c:pt idx="22">
                  <c:v>470.74448566138699</c:v>
                </c:pt>
                <c:pt idx="23">
                  <c:v>548.99182558059704</c:v>
                </c:pt>
                <c:pt idx="24">
                  <c:v>650.17088751494896</c:v>
                </c:pt>
                <c:pt idx="25">
                  <c:v>746.91582711040996</c:v>
                </c:pt>
                <c:pt idx="26">
                  <c:v>818.64041387289797</c:v>
                </c:pt>
                <c:pt idx="27">
                  <c:v>837.192597135901</c:v>
                </c:pt>
                <c:pt idx="28">
                  <c:v>873.50362633168697</c:v>
                </c:pt>
                <c:pt idx="29">
                  <c:v>874.84880019538105</c:v>
                </c:pt>
                <c:pt idx="30">
                  <c:v>1083.44264250994</c:v>
                </c:pt>
                <c:pt idx="31">
                  <c:v>1087.4899927675699</c:v>
                </c:pt>
                <c:pt idx="32">
                  <c:v>1096.1067484766199</c:v>
                </c:pt>
                <c:pt idx="33">
                  <c:v>1115.4346739351699</c:v>
                </c:pt>
                <c:pt idx="34">
                  <c:v>1110.67506989464</c:v>
                </c:pt>
                <c:pt idx="35">
                  <c:v>1129.43785013258</c:v>
                </c:pt>
                <c:pt idx="36">
                  <c:v>1186.5537343323199</c:v>
                </c:pt>
                <c:pt idx="37">
                  <c:v>1172.6981952190399</c:v>
                </c:pt>
                <c:pt idx="38">
                  <c:v>1158.35600226372</c:v>
                </c:pt>
                <c:pt idx="39">
                  <c:v>1169.7503507137301</c:v>
                </c:pt>
                <c:pt idx="40">
                  <c:v>1166.47899395227</c:v>
                </c:pt>
                <c:pt idx="41">
                  <c:v>1181.2042248249099</c:v>
                </c:pt>
                <c:pt idx="42">
                  <c:v>1199.4979719519599</c:v>
                </c:pt>
                <c:pt idx="43">
                  <c:v>1175.69013494253</c:v>
                </c:pt>
                <c:pt idx="44">
                  <c:v>1173.42969185114</c:v>
                </c:pt>
                <c:pt idx="45">
                  <c:v>1164.07547330856</c:v>
                </c:pt>
                <c:pt idx="46">
                  <c:v>1155.9985316395801</c:v>
                </c:pt>
                <c:pt idx="47">
                  <c:v>1112.14934831858</c:v>
                </c:pt>
                <c:pt idx="48">
                  <c:v>1120.1183636486501</c:v>
                </c:pt>
                <c:pt idx="49">
                  <c:v>1134.0878047943099</c:v>
                </c:pt>
                <c:pt idx="50">
                  <c:v>1022.33196741343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45-4BDB-A381-E29EBC9FB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6112959"/>
        <c:axId val="86928444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'Energy sources'!$B$1</c15:sqref>
                        </c15:formulaRef>
                      </c:ext>
                    </c:extLst>
                    <c:strCache>
                      <c:ptCount val="1"/>
                      <c:pt idx="0">
                        <c:v>Oil source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'Energy sources'!$A$2:$A$52</c15:sqref>
                        </c15:formulaRef>
                      </c:ext>
                    </c:extLst>
                    <c:strCache>
                      <c:ptCount val="51"/>
                      <c:pt idx="0">
                        <c:v>_1960</c:v>
                      </c:pt>
                      <c:pt idx="1">
                        <c:v>_1961</c:v>
                      </c:pt>
                      <c:pt idx="2">
                        <c:v>_1962</c:v>
                      </c:pt>
                      <c:pt idx="3">
                        <c:v>_1963</c:v>
                      </c:pt>
                      <c:pt idx="4">
                        <c:v>_1964</c:v>
                      </c:pt>
                      <c:pt idx="5">
                        <c:v>_1965</c:v>
                      </c:pt>
                      <c:pt idx="6">
                        <c:v>_1966</c:v>
                      </c:pt>
                      <c:pt idx="7">
                        <c:v>_1967</c:v>
                      </c:pt>
                      <c:pt idx="8">
                        <c:v>_1968</c:v>
                      </c:pt>
                      <c:pt idx="9">
                        <c:v>_1969</c:v>
                      </c:pt>
                      <c:pt idx="10">
                        <c:v>_1970</c:v>
                      </c:pt>
                      <c:pt idx="11">
                        <c:v>_1971</c:v>
                      </c:pt>
                      <c:pt idx="12">
                        <c:v>_1972</c:v>
                      </c:pt>
                      <c:pt idx="13">
                        <c:v>_1973</c:v>
                      </c:pt>
                      <c:pt idx="14">
                        <c:v>_1974</c:v>
                      </c:pt>
                      <c:pt idx="15">
                        <c:v>_1975</c:v>
                      </c:pt>
                      <c:pt idx="16">
                        <c:v>_1976</c:v>
                      </c:pt>
                      <c:pt idx="17">
                        <c:v>_1977</c:v>
                      </c:pt>
                      <c:pt idx="18">
                        <c:v>_1978</c:v>
                      </c:pt>
                      <c:pt idx="19">
                        <c:v>_1979</c:v>
                      </c:pt>
                      <c:pt idx="20">
                        <c:v>_1980</c:v>
                      </c:pt>
                      <c:pt idx="21">
                        <c:v>_1981</c:v>
                      </c:pt>
                      <c:pt idx="22">
                        <c:v>_1982</c:v>
                      </c:pt>
                      <c:pt idx="23">
                        <c:v>_1983</c:v>
                      </c:pt>
                      <c:pt idx="24">
                        <c:v>_1984</c:v>
                      </c:pt>
                      <c:pt idx="25">
                        <c:v>_1985</c:v>
                      </c:pt>
                      <c:pt idx="26">
                        <c:v>_1986</c:v>
                      </c:pt>
                      <c:pt idx="27">
                        <c:v>_1987</c:v>
                      </c:pt>
                      <c:pt idx="28">
                        <c:v>_1988</c:v>
                      </c:pt>
                      <c:pt idx="29">
                        <c:v>_1989</c:v>
                      </c:pt>
                      <c:pt idx="30">
                        <c:v>_1990</c:v>
                      </c:pt>
                      <c:pt idx="31">
                        <c:v>_1991</c:v>
                      </c:pt>
                      <c:pt idx="32">
                        <c:v>_1992</c:v>
                      </c:pt>
                      <c:pt idx="33">
                        <c:v>_1993</c:v>
                      </c:pt>
                      <c:pt idx="34">
                        <c:v>_1995</c:v>
                      </c:pt>
                      <c:pt idx="35">
                        <c:v>_1995</c:v>
                      </c:pt>
                      <c:pt idx="36">
                        <c:v>_1997</c:v>
                      </c:pt>
                      <c:pt idx="37">
                        <c:v>_1997</c:v>
                      </c:pt>
                      <c:pt idx="38">
                        <c:v>_1998</c:v>
                      </c:pt>
                      <c:pt idx="39">
                        <c:v>_1999</c:v>
                      </c:pt>
                      <c:pt idx="40">
                        <c:v>_2000</c:v>
                      </c:pt>
                      <c:pt idx="41">
                        <c:v>_2001</c:v>
                      </c:pt>
                      <c:pt idx="42">
                        <c:v>_2002</c:v>
                      </c:pt>
                      <c:pt idx="43">
                        <c:v>_2003</c:v>
                      </c:pt>
                      <c:pt idx="44">
                        <c:v>_2004</c:v>
                      </c:pt>
                      <c:pt idx="45">
                        <c:v>_2005</c:v>
                      </c:pt>
                      <c:pt idx="46">
                        <c:v>_2006</c:v>
                      </c:pt>
                      <c:pt idx="47">
                        <c:v>_2007</c:v>
                      </c:pt>
                      <c:pt idx="48">
                        <c:v>_2008</c:v>
                      </c:pt>
                      <c:pt idx="49">
                        <c:v>_2009</c:v>
                      </c:pt>
                      <c:pt idx="50">
                        <c:v>_2010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'Energy sources'!$B$2:$B$52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230.57717448472999</c:v>
                      </c:pt>
                      <c:pt idx="1">
                        <c:v>266.925879836082</c:v>
                      </c:pt>
                      <c:pt idx="2">
                        <c:v>307.90727838873897</c:v>
                      </c:pt>
                      <c:pt idx="3">
                        <c:v>345.477494299412</c:v>
                      </c:pt>
                      <c:pt idx="4">
                        <c:v>419.68775159120599</c:v>
                      </c:pt>
                      <c:pt idx="5">
                        <c:v>458.57065099477802</c:v>
                      </c:pt>
                      <c:pt idx="6">
                        <c:v>487.001779168844</c:v>
                      </c:pt>
                      <c:pt idx="7">
                        <c:v>531.45741510391201</c:v>
                      </c:pt>
                      <c:pt idx="8">
                        <c:v>568.09109352529003</c:v>
                      </c:pt>
                      <c:pt idx="9">
                        <c:v>651.64665088057495</c:v>
                      </c:pt>
                      <c:pt idx="10">
                        <c:v>724.16223275661503</c:v>
                      </c:pt>
                      <c:pt idx="11">
                        <c:v>5250.4786556959198</c:v>
                      </c:pt>
                      <c:pt idx="12">
                        <c:v>5289.8355335444203</c:v>
                      </c:pt>
                      <c:pt idx="13">
                        <c:v>5472.1737342774904</c:v>
                      </c:pt>
                      <c:pt idx="14">
                        <c:v>5130.9386924542496</c:v>
                      </c:pt>
                      <c:pt idx="15">
                        <c:v>5048.3918170183897</c:v>
                      </c:pt>
                      <c:pt idx="16">
                        <c:v>5025.1360669471296</c:v>
                      </c:pt>
                      <c:pt idx="17">
                        <c:v>5071.5664861463001</c:v>
                      </c:pt>
                      <c:pt idx="18">
                        <c:v>5019.2196838101399</c:v>
                      </c:pt>
                      <c:pt idx="19">
                        <c:v>4880.0632037538999</c:v>
                      </c:pt>
                      <c:pt idx="20">
                        <c:v>4688.16835822538</c:v>
                      </c:pt>
                      <c:pt idx="21">
                        <c:v>4583.4471547063404</c:v>
                      </c:pt>
                      <c:pt idx="22">
                        <c:v>4427.4465617332598</c:v>
                      </c:pt>
                      <c:pt idx="23">
                        <c:v>4429.7010876275599</c:v>
                      </c:pt>
                      <c:pt idx="24">
                        <c:v>4149.6699585691103</c:v>
                      </c:pt>
                      <c:pt idx="25">
                        <c:v>3768.3550976011902</c:v>
                      </c:pt>
                      <c:pt idx="26">
                        <c:v>3694.46799364872</c:v>
                      </c:pt>
                      <c:pt idx="27">
                        <c:v>3577.4351149741601</c:v>
                      </c:pt>
                      <c:pt idx="28">
                        <c:v>3486.0952668748801</c:v>
                      </c:pt>
                      <c:pt idx="29">
                        <c:v>3390.1179895661799</c:v>
                      </c:pt>
                      <c:pt idx="30">
                        <c:v>3583.8312154887199</c:v>
                      </c:pt>
                      <c:pt idx="31">
                        <c:v>3651.2808743869</c:v>
                      </c:pt>
                      <c:pt idx="32">
                        <c:v>3723.6176490783701</c:v>
                      </c:pt>
                      <c:pt idx="33">
                        <c:v>3509.9735990017698</c:v>
                      </c:pt>
                      <c:pt idx="34">
                        <c:v>3494.3249484580001</c:v>
                      </c:pt>
                      <c:pt idx="35">
                        <c:v>3626.09377592802</c:v>
                      </c:pt>
                      <c:pt idx="36">
                        <c:v>3524.3515824638298</c:v>
                      </c:pt>
                      <c:pt idx="37">
                        <c:v>3597.1657703318601</c:v>
                      </c:pt>
                      <c:pt idx="38">
                        <c:v>3629.1257919839099</c:v>
                      </c:pt>
                      <c:pt idx="39">
                        <c:v>3590.5794943841202</c:v>
                      </c:pt>
                      <c:pt idx="40">
                        <c:v>3516.9805835895199</c:v>
                      </c:pt>
                      <c:pt idx="41">
                        <c:v>3408.43650903762</c:v>
                      </c:pt>
                      <c:pt idx="42">
                        <c:v>3287.1392643107101</c:v>
                      </c:pt>
                      <c:pt idx="43">
                        <c:v>3128.9818932742301</c:v>
                      </c:pt>
                      <c:pt idx="44">
                        <c:v>3115.55067624711</c:v>
                      </c:pt>
                      <c:pt idx="45">
                        <c:v>2970.4310273276601</c:v>
                      </c:pt>
                      <c:pt idx="46">
                        <c:v>2919.3006566781601</c:v>
                      </c:pt>
                      <c:pt idx="47">
                        <c:v>2927.2690400022502</c:v>
                      </c:pt>
                      <c:pt idx="48">
                        <c:v>2860.4953643046301</c:v>
                      </c:pt>
                      <c:pt idx="49">
                        <c:v>2802.6631153989601</c:v>
                      </c:pt>
                      <c:pt idx="50">
                        <c:v>2606.0486483597201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645-4BDB-A381-E29EBC9FB19F}"/>
                  </c:ext>
                </c:extLst>
              </c15:ser>
            </c15:filteredBarSeries>
          </c:ext>
        </c:extLst>
      </c:barChart>
      <c:catAx>
        <c:axId val="158611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284447"/>
        <c:crosses val="autoZero"/>
        <c:auto val="1"/>
        <c:lblAlgn val="ctr"/>
        <c:lblOffset val="100"/>
        <c:noMultiLvlLbl val="0"/>
      </c:catAx>
      <c:valAx>
        <c:axId val="869284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611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8073527846056281"/>
          <c:y val="0.14027316352897748"/>
          <c:w val="0.72127496408627934"/>
          <c:h val="0.68178541635783896"/>
        </c:manualLayout>
      </c:layout>
      <c:scatterChart>
        <c:scatterStyle val="smoothMarker"/>
        <c:varyColors val="0"/>
        <c:ser>
          <c:idx val="1"/>
          <c:order val="1"/>
          <c:tx>
            <c:strRef>
              <c:f>'AVG Electricity Production Vs L'!$C$1</c:f>
              <c:strCache>
                <c:ptCount val="1"/>
                <c:pt idx="0">
                  <c:v>avg_electricity_production_in_kwh_till_2008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strRef>
              <c:f>'AVG Electricity Production Vs L'!$A$2:$A$47</c:f>
              <c:strCache>
                <c:ptCount val="46"/>
                <c:pt idx="0">
                  <c:v>Afghanistan</c:v>
                </c:pt>
                <c:pt idx="1">
                  <c:v>Africa Eastern and Southern</c:v>
                </c:pt>
                <c:pt idx="2">
                  <c:v>Africa Western and Central</c:v>
                </c:pt>
                <c:pt idx="3">
                  <c:v>Albania</c:v>
                </c:pt>
                <c:pt idx="4">
                  <c:v>Algeria</c:v>
                </c:pt>
                <c:pt idx="5">
                  <c:v>American Samoa</c:v>
                </c:pt>
                <c:pt idx="6">
                  <c:v>Andorra</c:v>
                </c:pt>
                <c:pt idx="7">
                  <c:v>Angola</c:v>
                </c:pt>
                <c:pt idx="8">
                  <c:v>Antigua and Barbuda</c:v>
                </c:pt>
                <c:pt idx="9">
                  <c:v>Arab World</c:v>
                </c:pt>
                <c:pt idx="10">
                  <c:v>Argentina</c:v>
                </c:pt>
                <c:pt idx="11">
                  <c:v>Armenia</c:v>
                </c:pt>
                <c:pt idx="12">
                  <c:v>Aruba</c:v>
                </c:pt>
                <c:pt idx="13">
                  <c:v>Australia</c:v>
                </c:pt>
                <c:pt idx="14">
                  <c:v>Austria</c:v>
                </c:pt>
                <c:pt idx="15">
                  <c:v>Azerbaijan</c:v>
                </c:pt>
                <c:pt idx="16">
                  <c:v>Bahamas, The</c:v>
                </c:pt>
                <c:pt idx="17">
                  <c:v>Bahrain</c:v>
                </c:pt>
                <c:pt idx="18">
                  <c:v>Bangladesh</c:v>
                </c:pt>
                <c:pt idx="19">
                  <c:v>Barbados</c:v>
                </c:pt>
                <c:pt idx="20">
                  <c:v>Belarus</c:v>
                </c:pt>
                <c:pt idx="21">
                  <c:v>Belgium</c:v>
                </c:pt>
                <c:pt idx="22">
                  <c:v>Belize</c:v>
                </c:pt>
                <c:pt idx="23">
                  <c:v>Benin</c:v>
                </c:pt>
                <c:pt idx="24">
                  <c:v>Bermuda</c:v>
                </c:pt>
                <c:pt idx="25">
                  <c:v>Bhutan</c:v>
                </c:pt>
                <c:pt idx="26">
                  <c:v>Bolivia</c:v>
                </c:pt>
                <c:pt idx="27">
                  <c:v>Bosnia and Herzegovina</c:v>
                </c:pt>
                <c:pt idx="28">
                  <c:v>Botswana</c:v>
                </c:pt>
                <c:pt idx="29">
                  <c:v>Brazil</c:v>
                </c:pt>
                <c:pt idx="30">
                  <c:v>British Virgin Islands</c:v>
                </c:pt>
                <c:pt idx="31">
                  <c:v>Brunei Darussalam</c:v>
                </c:pt>
                <c:pt idx="32">
                  <c:v>Bulgaria</c:v>
                </c:pt>
                <c:pt idx="33">
                  <c:v>Burkina Faso</c:v>
                </c:pt>
                <c:pt idx="34">
                  <c:v>Burundi</c:v>
                </c:pt>
                <c:pt idx="35">
                  <c:v>Cabo Verde</c:v>
                </c:pt>
                <c:pt idx="36">
                  <c:v>Cambodia</c:v>
                </c:pt>
                <c:pt idx="37">
                  <c:v>Cameroon</c:v>
                </c:pt>
                <c:pt idx="38">
                  <c:v>Canada</c:v>
                </c:pt>
                <c:pt idx="39">
                  <c:v>Caribbean small states</c:v>
                </c:pt>
                <c:pt idx="40">
                  <c:v>Cayman Islands</c:v>
                </c:pt>
                <c:pt idx="41">
                  <c:v>Central African Republic</c:v>
                </c:pt>
                <c:pt idx="42">
                  <c:v>Central Europe and the Baltics</c:v>
                </c:pt>
                <c:pt idx="43">
                  <c:v>Chad</c:v>
                </c:pt>
                <c:pt idx="44">
                  <c:v>Channel Islands</c:v>
                </c:pt>
                <c:pt idx="45">
                  <c:v>Chile</c:v>
                </c:pt>
              </c:strCache>
            </c:strRef>
          </c:xVal>
          <c:yVal>
            <c:numRef>
              <c:f>'AVG Electricity Production Vs L'!$C$2:$C$47</c:f>
              <c:numCache>
                <c:formatCode>0</c:formatCode>
                <c:ptCount val="46"/>
                <c:pt idx="0">
                  <c:v>0</c:v>
                </c:pt>
                <c:pt idx="1">
                  <c:v>9031333383.3615799</c:v>
                </c:pt>
                <c:pt idx="2">
                  <c:v>1066000155.895</c:v>
                </c:pt>
                <c:pt idx="3">
                  <c:v>190.390711069107</c:v>
                </c:pt>
                <c:pt idx="4">
                  <c:v>123.62021497885399</c:v>
                </c:pt>
                <c:pt idx="5">
                  <c:v>0</c:v>
                </c:pt>
                <c:pt idx="6">
                  <c:v>0</c:v>
                </c:pt>
                <c:pt idx="7">
                  <c:v>235.57178926467901</c:v>
                </c:pt>
                <c:pt idx="8">
                  <c:v>0</c:v>
                </c:pt>
                <c:pt idx="9">
                  <c:v>2209667138.65307</c:v>
                </c:pt>
                <c:pt idx="10">
                  <c:v>4949333706.2469702</c:v>
                </c:pt>
                <c:pt idx="11">
                  <c:v>1666885.95183341</c:v>
                </c:pt>
                <c:pt idx="12">
                  <c:v>0</c:v>
                </c:pt>
                <c:pt idx="13">
                  <c:v>18028666719.206699</c:v>
                </c:pt>
                <c:pt idx="14">
                  <c:v>18420333445.0751</c:v>
                </c:pt>
                <c:pt idx="15">
                  <c:v>275.22162167231198</c:v>
                </c:pt>
                <c:pt idx="16">
                  <c:v>0</c:v>
                </c:pt>
                <c:pt idx="17">
                  <c:v>1.2096967007964801</c:v>
                </c:pt>
                <c:pt idx="18">
                  <c:v>210.34838950634</c:v>
                </c:pt>
                <c:pt idx="19">
                  <c:v>0</c:v>
                </c:pt>
                <c:pt idx="20">
                  <c:v>18000097.921600301</c:v>
                </c:pt>
                <c:pt idx="21">
                  <c:v>7040667505.2419901</c:v>
                </c:pt>
                <c:pt idx="22">
                  <c:v>0</c:v>
                </c:pt>
                <c:pt idx="23">
                  <c:v>3334492.0548273702</c:v>
                </c:pt>
                <c:pt idx="24">
                  <c:v>0</c:v>
                </c:pt>
                <c:pt idx="25">
                  <c:v>0</c:v>
                </c:pt>
                <c:pt idx="26">
                  <c:v>459666748.25834697</c:v>
                </c:pt>
                <c:pt idx="27">
                  <c:v>6.2832436859607697</c:v>
                </c:pt>
                <c:pt idx="28">
                  <c:v>54.125735322634398</c:v>
                </c:pt>
                <c:pt idx="29">
                  <c:v>69334333394.552597</c:v>
                </c:pt>
                <c:pt idx="30">
                  <c:v>0</c:v>
                </c:pt>
                <c:pt idx="31">
                  <c:v>12.1073100368182</c:v>
                </c:pt>
                <c:pt idx="32">
                  <c:v>70333812.7960473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31333754.3508377</c:v>
                </c:pt>
                <c:pt idx="37">
                  <c:v>265333383.218514</c:v>
                </c:pt>
                <c:pt idx="38">
                  <c:v>55654333527.208504</c:v>
                </c:pt>
                <c:pt idx="39">
                  <c:v>2353333333.3333302</c:v>
                </c:pt>
                <c:pt idx="40">
                  <c:v>0</c:v>
                </c:pt>
                <c:pt idx="41">
                  <c:v>0</c:v>
                </c:pt>
                <c:pt idx="42">
                  <c:v>14606000213.072001</c:v>
                </c:pt>
                <c:pt idx="43">
                  <c:v>0</c:v>
                </c:pt>
                <c:pt idx="44">
                  <c:v>0</c:v>
                </c:pt>
                <c:pt idx="45">
                  <c:v>11235666799.609699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33-4A29-82A0-4B7AD7D6F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316416"/>
        <c:axId val="1907497344"/>
      </c:scatterChart>
      <c:scatterChart>
        <c:scatterStyle val="lineMarker"/>
        <c:varyColors val="0"/>
        <c:ser>
          <c:idx val="0"/>
          <c:order val="0"/>
          <c:tx>
            <c:strRef>
              <c:f>'AVG Electricity Production Vs L'!$B$1</c:f>
              <c:strCache>
                <c:ptCount val="1"/>
                <c:pt idx="0">
                  <c:v>avg_electricity_losses_in_kwh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'AVG Electricity Production Vs L'!$A$2:$A$47</c:f>
              <c:strCache>
                <c:ptCount val="46"/>
                <c:pt idx="0">
                  <c:v>Afghanistan</c:v>
                </c:pt>
                <c:pt idx="1">
                  <c:v>Africa Eastern and Southern</c:v>
                </c:pt>
                <c:pt idx="2">
                  <c:v>Africa Western and Central</c:v>
                </c:pt>
                <c:pt idx="3">
                  <c:v>Albania</c:v>
                </c:pt>
                <c:pt idx="4">
                  <c:v>Algeria</c:v>
                </c:pt>
                <c:pt idx="5">
                  <c:v>American Samoa</c:v>
                </c:pt>
                <c:pt idx="6">
                  <c:v>Andorra</c:v>
                </c:pt>
                <c:pt idx="7">
                  <c:v>Angola</c:v>
                </c:pt>
                <c:pt idx="8">
                  <c:v>Antigua and Barbuda</c:v>
                </c:pt>
                <c:pt idx="9">
                  <c:v>Arab World</c:v>
                </c:pt>
                <c:pt idx="10">
                  <c:v>Argentina</c:v>
                </c:pt>
                <c:pt idx="11">
                  <c:v>Armenia</c:v>
                </c:pt>
                <c:pt idx="12">
                  <c:v>Aruba</c:v>
                </c:pt>
                <c:pt idx="13">
                  <c:v>Australia</c:v>
                </c:pt>
                <c:pt idx="14">
                  <c:v>Austria</c:v>
                </c:pt>
                <c:pt idx="15">
                  <c:v>Azerbaijan</c:v>
                </c:pt>
                <c:pt idx="16">
                  <c:v>Bahamas, The</c:v>
                </c:pt>
                <c:pt idx="17">
                  <c:v>Bahrain</c:v>
                </c:pt>
                <c:pt idx="18">
                  <c:v>Bangladesh</c:v>
                </c:pt>
                <c:pt idx="19">
                  <c:v>Barbados</c:v>
                </c:pt>
                <c:pt idx="20">
                  <c:v>Belarus</c:v>
                </c:pt>
                <c:pt idx="21">
                  <c:v>Belgium</c:v>
                </c:pt>
                <c:pt idx="22">
                  <c:v>Belize</c:v>
                </c:pt>
                <c:pt idx="23">
                  <c:v>Benin</c:v>
                </c:pt>
                <c:pt idx="24">
                  <c:v>Bermuda</c:v>
                </c:pt>
                <c:pt idx="25">
                  <c:v>Bhutan</c:v>
                </c:pt>
                <c:pt idx="26">
                  <c:v>Bolivia</c:v>
                </c:pt>
                <c:pt idx="27">
                  <c:v>Bosnia and Herzegovina</c:v>
                </c:pt>
                <c:pt idx="28">
                  <c:v>Botswana</c:v>
                </c:pt>
                <c:pt idx="29">
                  <c:v>Brazil</c:v>
                </c:pt>
                <c:pt idx="30">
                  <c:v>British Virgin Islands</c:v>
                </c:pt>
                <c:pt idx="31">
                  <c:v>Brunei Darussalam</c:v>
                </c:pt>
                <c:pt idx="32">
                  <c:v>Bulgaria</c:v>
                </c:pt>
                <c:pt idx="33">
                  <c:v>Burkina Faso</c:v>
                </c:pt>
                <c:pt idx="34">
                  <c:v>Burundi</c:v>
                </c:pt>
                <c:pt idx="35">
                  <c:v>Cabo Verde</c:v>
                </c:pt>
                <c:pt idx="36">
                  <c:v>Cambodia</c:v>
                </c:pt>
                <c:pt idx="37">
                  <c:v>Cameroon</c:v>
                </c:pt>
                <c:pt idx="38">
                  <c:v>Canada</c:v>
                </c:pt>
                <c:pt idx="39">
                  <c:v>Caribbean small states</c:v>
                </c:pt>
                <c:pt idx="40">
                  <c:v>Cayman Islands</c:v>
                </c:pt>
                <c:pt idx="41">
                  <c:v>Central African Republic</c:v>
                </c:pt>
                <c:pt idx="42">
                  <c:v>Central Europe and the Baltics</c:v>
                </c:pt>
                <c:pt idx="43">
                  <c:v>Chad</c:v>
                </c:pt>
                <c:pt idx="44">
                  <c:v>Channel Islands</c:v>
                </c:pt>
                <c:pt idx="45">
                  <c:v>Chile</c:v>
                </c:pt>
              </c:strCache>
            </c:strRef>
          </c:xVal>
          <c:yVal>
            <c:numRef>
              <c:f>'AVG Electricity Production Vs L'!$B$2:$B$47</c:f>
              <c:numCache>
                <c:formatCode>0</c:formatCode>
                <c:ptCount val="46"/>
                <c:pt idx="0">
                  <c:v>0</c:v>
                </c:pt>
                <c:pt idx="1">
                  <c:v>291.98252582549998</c:v>
                </c:pt>
                <c:pt idx="2">
                  <c:v>740.15596437454201</c:v>
                </c:pt>
                <c:pt idx="3">
                  <c:v>789.96497130394005</c:v>
                </c:pt>
                <c:pt idx="4">
                  <c:v>521.14868640899704</c:v>
                </c:pt>
                <c:pt idx="5">
                  <c:v>0</c:v>
                </c:pt>
                <c:pt idx="6">
                  <c:v>0</c:v>
                </c:pt>
                <c:pt idx="7">
                  <c:v>842.47405242919899</c:v>
                </c:pt>
                <c:pt idx="8">
                  <c:v>0</c:v>
                </c:pt>
                <c:pt idx="9">
                  <c:v>381.78012371063198</c:v>
                </c:pt>
                <c:pt idx="10">
                  <c:v>537.87541675567604</c:v>
                </c:pt>
                <c:pt idx="11">
                  <c:v>443.02854919433599</c:v>
                </c:pt>
                <c:pt idx="12">
                  <c:v>0</c:v>
                </c:pt>
                <c:pt idx="13">
                  <c:v>412.30484676361101</c:v>
                </c:pt>
                <c:pt idx="14">
                  <c:v>309.21526050567599</c:v>
                </c:pt>
                <c:pt idx="15">
                  <c:v>286.84116268157999</c:v>
                </c:pt>
                <c:pt idx="16">
                  <c:v>0</c:v>
                </c:pt>
                <c:pt idx="17">
                  <c:v>64.370434500277</c:v>
                </c:pt>
                <c:pt idx="18">
                  <c:v>845.87991285324097</c:v>
                </c:pt>
                <c:pt idx="19">
                  <c:v>0</c:v>
                </c:pt>
                <c:pt idx="20">
                  <c:v>226.82805442810101</c:v>
                </c:pt>
                <c:pt idx="21">
                  <c:v>239.86554145813</c:v>
                </c:pt>
                <c:pt idx="22">
                  <c:v>0</c:v>
                </c:pt>
                <c:pt idx="23">
                  <c:v>697.84653472900402</c:v>
                </c:pt>
                <c:pt idx="24">
                  <c:v>0</c:v>
                </c:pt>
                <c:pt idx="25">
                  <c:v>0</c:v>
                </c:pt>
                <c:pt idx="26">
                  <c:v>630.64217853546097</c:v>
                </c:pt>
                <c:pt idx="27">
                  <c:v>303.90229892730702</c:v>
                </c:pt>
                <c:pt idx="28">
                  <c:v>283.80261135101301</c:v>
                </c:pt>
                <c:pt idx="29">
                  <c:v>526.51411437988304</c:v>
                </c:pt>
                <c:pt idx="30">
                  <c:v>0</c:v>
                </c:pt>
                <c:pt idx="31">
                  <c:v>158.37667679786699</c:v>
                </c:pt>
                <c:pt idx="32">
                  <c:v>428.34135103225702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181.381964683533</c:v>
                </c:pt>
                <c:pt idx="37">
                  <c:v>449.05719399452198</c:v>
                </c:pt>
                <c:pt idx="38">
                  <c:v>376.65592288970902</c:v>
                </c:pt>
                <c:pt idx="39">
                  <c:v>294.27213573455799</c:v>
                </c:pt>
                <c:pt idx="40">
                  <c:v>0</c:v>
                </c:pt>
                <c:pt idx="41">
                  <c:v>0</c:v>
                </c:pt>
                <c:pt idx="42">
                  <c:v>442.65103340148897</c:v>
                </c:pt>
                <c:pt idx="43">
                  <c:v>0</c:v>
                </c:pt>
                <c:pt idx="44">
                  <c:v>0</c:v>
                </c:pt>
                <c:pt idx="45">
                  <c:v>388.357584476471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833-4A29-82A0-4B7AD7D6F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5704656"/>
        <c:axId val="553607392"/>
      </c:scatterChart>
      <c:valAx>
        <c:axId val="719316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baseline="0" dirty="0"/>
                  <a:t>Electricity Production Vs Losses</a:t>
                </a:r>
                <a:endParaRPr lang="en-IN" sz="1200" b="1" dirty="0"/>
              </a:p>
            </c:rich>
          </c:tx>
          <c:layout>
            <c:manualLayout>
              <c:xMode val="edge"/>
              <c:yMode val="edge"/>
              <c:x val="0.35832357375081203"/>
              <c:y val="4.061352796016776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497344"/>
        <c:crosses val="autoZero"/>
        <c:crossBetween val="midCat"/>
      </c:valAx>
      <c:valAx>
        <c:axId val="190749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316416"/>
        <c:crosses val="autoZero"/>
        <c:crossBetween val="midCat"/>
      </c:valAx>
      <c:valAx>
        <c:axId val="553607392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704656"/>
        <c:crosses val="max"/>
        <c:crossBetween val="midCat"/>
      </c:valAx>
      <c:valAx>
        <c:axId val="765704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3607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60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320081"/>
            <a:ext cx="9753600" cy="76328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ELECTRICITY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4084" y="1083365"/>
            <a:ext cx="7848600" cy="1143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 descriptive analysis of access to electricity, production from different sources(nuclear, oil &amp; renewable energy) and distribution losses across different countries.</a:t>
            </a:r>
          </a:p>
        </p:txBody>
      </p:sp>
      <p:pic>
        <p:nvPicPr>
          <p:cNvPr id="1026" name="Picture 2" descr="Indian electricity grid gets the status of 'one of the largest' in the world">
            <a:extLst>
              <a:ext uri="{FF2B5EF4-FFF2-40B4-BE49-F238E27FC236}">
                <a16:creationId xmlns:a16="http://schemas.microsoft.com/office/drawing/2014/main" id="{700209C6-7D9C-E385-3BE4-09B31DDE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2156792"/>
            <a:ext cx="10287000" cy="47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414341"/>
            <a:ext cx="9753600" cy="63408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052736"/>
            <a:ext cx="9753600" cy="16561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Country access post-2000s.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Country access: World Average Access.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trend of increasing countries with electricity access to rural.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4A186C-3F57-B4DD-CA9B-EA1AA0E6CD9F}"/>
              </a:ext>
            </a:extLst>
          </p:cNvPr>
          <p:cNvSpPr txBox="1">
            <a:spLocks/>
          </p:cNvSpPr>
          <p:nvPr/>
        </p:nvSpPr>
        <p:spPr>
          <a:xfrm>
            <a:off x="1217612" y="1891761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Production.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3CE751-31A0-6626-3176-9E0A74C37B00}"/>
              </a:ext>
            </a:extLst>
          </p:cNvPr>
          <p:cNvSpPr txBox="1">
            <a:spLocks/>
          </p:cNvSpPr>
          <p:nvPr/>
        </p:nvSpPr>
        <p:spPr>
          <a:xfrm>
            <a:off x="1217611" y="3305161"/>
            <a:ext cx="10205949" cy="14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Evolution of production through nuclear power by region and Income Group.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Evolution of production across different sources.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324505-531D-4625-19AB-A6D77EDCB4DA}"/>
              </a:ext>
            </a:extLst>
          </p:cNvPr>
          <p:cNvSpPr txBox="1">
            <a:spLocks/>
          </p:cNvSpPr>
          <p:nvPr/>
        </p:nvSpPr>
        <p:spPr>
          <a:xfrm>
            <a:off x="1217612" y="3573114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losses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2E2C5-628E-A387-1B89-3388EBA4F83A}"/>
              </a:ext>
            </a:extLst>
          </p:cNvPr>
          <p:cNvSpPr txBox="1">
            <a:spLocks/>
          </p:cNvSpPr>
          <p:nvPr/>
        </p:nvSpPr>
        <p:spPr>
          <a:xfrm>
            <a:off x="1217612" y="5023072"/>
            <a:ext cx="9753600" cy="12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Comparison between distribution losses and access.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Comparison between distribution losses and production.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1BFCF7B-B84C-4275-A2B5-09BE8CC8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3" y="0"/>
            <a:ext cx="5516218" cy="715617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br>
              <a:rPr lang="en-US" sz="2800" dirty="0"/>
            </a:br>
            <a:r>
              <a:rPr lang="en-US" sz="3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access from 2000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FD1BD3C-A23C-457A-B0B6-1FC9EB065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592723"/>
              </p:ext>
            </p:extLst>
          </p:nvPr>
        </p:nvGraphicFramePr>
        <p:xfrm>
          <a:off x="834887" y="887893"/>
          <a:ext cx="8994912" cy="4091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896765-382F-2B93-F9C3-3D84A6B07BB4}"/>
              </a:ext>
            </a:extLst>
          </p:cNvPr>
          <p:cNvSpPr txBox="1"/>
          <p:nvPr/>
        </p:nvSpPr>
        <p:spPr>
          <a:xfrm>
            <a:off x="1520687" y="5317434"/>
            <a:ext cx="881600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dirty="0"/>
              <a:t>Average electricity access by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5" y="44624"/>
            <a:ext cx="11089233" cy="49006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E166C2-5DD6-E00D-9406-D1C7DCE47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9590" y="5754757"/>
            <a:ext cx="6484471" cy="776875"/>
          </a:xfrm>
        </p:spPr>
        <p:txBody>
          <a:bodyPr>
            <a:normAutofit/>
          </a:bodyPr>
          <a:lstStyle/>
          <a:p>
            <a:r>
              <a:rPr lang="en-IN" sz="1800" dirty="0"/>
              <a:t>A comparison overview of Yearly electricity Access.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8793F80-B86B-4B39-AB5C-FBFCD10CB0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646995"/>
              </p:ext>
            </p:extLst>
          </p:nvPr>
        </p:nvGraphicFramePr>
        <p:xfrm>
          <a:off x="359532" y="1027689"/>
          <a:ext cx="11469757" cy="4234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6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44624"/>
            <a:ext cx="11089232" cy="92211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Region-wise Nuclear energy Production (sum)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4C36-DDF8-CB5E-A1EC-34587EE4F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9862" y="1700808"/>
            <a:ext cx="4197460" cy="136044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Europe &amp; Central Asia has the highest nuclear energy production whereas the Middle East &amp; North Africa has the lowest.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F5153D-FA03-4652-89DE-2FED96655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491853"/>
              </p:ext>
            </p:extLst>
          </p:nvPr>
        </p:nvGraphicFramePr>
        <p:xfrm>
          <a:off x="220259" y="1423136"/>
          <a:ext cx="7449603" cy="3387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306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2960-C773-1346-9DE4-91E4A2E0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605" y="377687"/>
            <a:ext cx="7242482" cy="57039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Production Sources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B06D9D-C230-4AD4-BAC2-6E299C8F21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886481"/>
              </p:ext>
            </p:extLst>
          </p:nvPr>
        </p:nvGraphicFramePr>
        <p:xfrm>
          <a:off x="2283256" y="1543623"/>
          <a:ext cx="5896648" cy="3619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9DA013-F38C-6AE3-F1E8-E1B5B915F089}"/>
              </a:ext>
            </a:extLst>
          </p:cNvPr>
          <p:cNvSpPr txBox="1"/>
          <p:nvPr/>
        </p:nvSpPr>
        <p:spPr>
          <a:xfrm>
            <a:off x="8607287" y="2037522"/>
            <a:ext cx="303143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The highest electricity has produced from a renewable source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And lowest from nuclear source</a:t>
            </a:r>
          </a:p>
        </p:txBody>
      </p:sp>
    </p:spTree>
    <p:extLst>
      <p:ext uri="{BB962C8B-B14F-4D97-AF65-F5344CB8AC3E}">
        <p14:creationId xmlns:p14="http://schemas.microsoft.com/office/powerpoint/2010/main" val="34677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149" y="-26801"/>
            <a:ext cx="7888526" cy="49006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across different 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3CBB47-D01D-B75E-EC6D-78222885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804" y="4293096"/>
            <a:ext cx="11017224" cy="194421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2060"/>
                </a:solidFill>
              </a:rPr>
              <a:t>Production through oil sources has been in declining trend in recent years, which can be attributed to environmental concerns and awareness.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2060"/>
                </a:solidFill>
              </a:rPr>
              <a:t>Increasing trend in production through nuclear energy can be attributed to increased efficiency.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2060"/>
                </a:solidFill>
              </a:rPr>
              <a:t>Production through renewable sources has seen a sharp increasing trend from mid-1970s, can be attributed to environmental concerns and awareness.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3562C1-88CA-434A-97E0-30FBDC10F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382613"/>
              </p:ext>
            </p:extLst>
          </p:nvPr>
        </p:nvGraphicFramePr>
        <p:xfrm>
          <a:off x="0" y="475752"/>
          <a:ext cx="4013439" cy="3430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460912B-31F5-4049-B82B-1EDE70FB5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485167"/>
              </p:ext>
            </p:extLst>
          </p:nvPr>
        </p:nvGraphicFramePr>
        <p:xfrm>
          <a:off x="4013439" y="523986"/>
          <a:ext cx="4283765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7AD42-6642-4B6D-B559-1AEF29F89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084209"/>
              </p:ext>
            </p:extLst>
          </p:nvPr>
        </p:nvGraphicFramePr>
        <p:xfrm>
          <a:off x="8200989" y="664837"/>
          <a:ext cx="3987836" cy="3089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7118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72008"/>
            <a:ext cx="11017224" cy="836712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distribution losses and Production.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BEEB3E-1A80-63E7-415E-0469DB816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6153" y="1454966"/>
            <a:ext cx="3960441" cy="16460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Diversifying production from different sources as alternatives can minimize distribution losses.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Assumptions: considered statistics till 2008.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67D676C-B9EE-3A64-8083-13FB6A1A9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39191"/>
              </p:ext>
            </p:extLst>
          </p:nvPr>
        </p:nvGraphicFramePr>
        <p:xfrm>
          <a:off x="766789" y="1241645"/>
          <a:ext cx="7309363" cy="4334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98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3" y="1117848"/>
            <a:ext cx="3886200" cy="1735088"/>
          </a:xfrm>
        </p:spPr>
        <p:txBody>
          <a:bodyPr/>
          <a:lstStyle/>
          <a:p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COLLABORARTIVE PROJECT BY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4213" y="3206080"/>
            <a:ext cx="3886200" cy="106774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Suman Kumar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/>
              <a:t>Divik</a:t>
            </a:r>
            <a:r>
              <a:rPr lang="en-US" sz="2400" dirty="0"/>
              <a:t> Maheshwari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B0E544-73F7-F4AD-FC51-D156D11E3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3" y="1391478"/>
            <a:ext cx="5638800" cy="4293042"/>
          </a:xfrm>
        </p:spPr>
      </p:pic>
    </p:spTree>
    <p:extLst>
      <p:ext uri="{BB962C8B-B14F-4D97-AF65-F5344CB8AC3E}">
        <p14:creationId xmlns:p14="http://schemas.microsoft.com/office/powerpoint/2010/main" val="41057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Overr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4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5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6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7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ppt/theme/themeOverride8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Wood Type">
    <a:majorFont>
      <a:latin typeface="Rockwell Condensed" panose="02060603050405020104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微軟正黑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Rockwell" panose="02060603020205020403"/>
      <a:ea typeface=""/>
      <a:cs typeface=""/>
      <a:font script="Grek" typeface="Cambria"/>
      <a:font script="Cyrl" typeface="Cambria"/>
      <a:font script="Jpan" typeface="HG明朝B"/>
      <a:font script="Hang" typeface="바탕"/>
      <a:font script="Hans" typeface="方正姚体"/>
      <a:font script="Hant" typeface="標楷體"/>
      <a:font script="Arab" typeface="Times New Roman"/>
      <a:font script="Hebr" typeface="David"/>
      <a:font script="Thai" typeface="Jasmine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Wood Type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tint val="70000"/>
              <a:shade val="63000"/>
            </a:schemeClr>
            <a:schemeClr val="phClr">
              <a:tint val="10000"/>
              <a:satMod val="150000"/>
            </a:schemeClr>
          </a:duotone>
        </a:blip>
        <a:tile tx="0" ty="0" sx="60000" sy="59000" flip="none" algn="tl"/>
      </a:blipFill>
      <a:blipFill rotWithShape="1">
        <a:blip xmlns:r="http://schemas.openxmlformats.org/officeDocument/2006/relationships" r:embed="rId1">
          <a:duotone>
            <a:schemeClr val="phClr">
              <a:shade val="36000"/>
              <a:satMod val="120000"/>
            </a:schemeClr>
            <a:schemeClr val="phClr">
              <a:tint val="40000"/>
            </a:schemeClr>
          </a:duotone>
        </a:blip>
        <a:tile tx="0" ty="0" sx="60000" sy="59000" flip="none" algn="tl"/>
      </a:blipFill>
    </a:fillStyleLst>
    <a:lnStyleLst>
      <a:ln w="6350" cap="flat" cmpd="sng" algn="ctr">
        <a:solidFill>
          <a:schemeClr val="phClr"/>
        </a:solidFill>
        <a:prstDash val="solid"/>
      </a:ln>
      <a:ln w="127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softEdge rad="12700"/>
        </a:effectLst>
      </a:effectStyle>
      <a:effectStyle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a:effectStyle>
    </a:effectStyleLst>
    <a:bgFillStyleLst>
      <a:solidFill>
        <a:schemeClr val="phClr"/>
      </a:solidFill>
      <a:solidFill>
        <a:schemeClr val="phClr">
          <a:shade val="97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75000"/>
              <a:shade val="58000"/>
              <a:satMod val="120000"/>
            </a:schemeClr>
            <a:schemeClr val="phClr">
              <a:tint val="50000"/>
              <a:shade val="96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298</TotalTime>
  <Words>286</Words>
  <Application>Microsoft Office PowerPoint</Application>
  <PresentationFormat>Custom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Rockwell</vt:lpstr>
      <vt:lpstr>Times New Roman</vt:lpstr>
      <vt:lpstr>Wingdings</vt:lpstr>
      <vt:lpstr>World Presentation 16x9</vt:lpstr>
      <vt:lpstr>WORLD ELECTRICITY ANALYSIS</vt:lpstr>
      <vt:lpstr>Access to electricity</vt:lpstr>
      <vt:lpstr> Country access from 2000</vt:lpstr>
      <vt:lpstr>Average Electricity Access Comparison.</vt:lpstr>
      <vt:lpstr>Region-wise Nuclear energy Production (sum)</vt:lpstr>
      <vt:lpstr>Electricity Production Sources</vt:lpstr>
      <vt:lpstr>production across different sources</vt:lpstr>
      <vt:lpstr>RELATION between distribution losses and Production.</vt:lpstr>
      <vt:lpstr>A COLLABORARTIVE PROJECT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ELECTRICITY ANALYSIS</dc:title>
  <dc:creator>Harish Kumar</dc:creator>
  <cp:lastModifiedBy>Suman Kumar</cp:lastModifiedBy>
  <cp:revision>3</cp:revision>
  <dcterms:created xsi:type="dcterms:W3CDTF">2022-10-24T03:34:52Z</dcterms:created>
  <dcterms:modified xsi:type="dcterms:W3CDTF">2023-04-20T19:29:34Z</dcterms:modified>
</cp:coreProperties>
</file>